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6" r:id="rId3"/>
    <p:sldId id="354" r:id="rId4"/>
    <p:sldId id="350" r:id="rId5"/>
    <p:sldId id="351" r:id="rId6"/>
    <p:sldId id="352" r:id="rId7"/>
    <p:sldId id="363" r:id="rId8"/>
    <p:sldId id="353" r:id="rId9"/>
    <p:sldId id="377" r:id="rId10"/>
    <p:sldId id="376" r:id="rId11"/>
    <p:sldId id="375" r:id="rId12"/>
    <p:sldId id="372" r:id="rId13"/>
    <p:sldId id="3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77A"/>
    <a:srgbClr val="005828"/>
    <a:srgbClr val="034B4D"/>
    <a:srgbClr val="800000"/>
    <a:srgbClr val="617F74"/>
    <a:srgbClr val="7E9A8B"/>
    <a:srgbClr val="023B3C"/>
    <a:srgbClr val="19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9718" autoAdjust="0"/>
  </p:normalViewPr>
  <p:slideViewPr>
    <p:cSldViewPr snapToGrid="0">
      <p:cViewPr varScale="1">
        <p:scale>
          <a:sx n="74" d="100"/>
          <a:sy n="74" d="100"/>
        </p:scale>
        <p:origin x="-7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C6365-1FA0-469C-BF1B-4EF1211B1D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6EEBC-BB83-49D4-8E1C-E6B9713313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</a:rPr>
            <a:t>After completing the course, graduate students must acquire new knowledge and develop existing competencies</a:t>
          </a:r>
          <a:r>
            <a:rPr lang="ru-RU" sz="2000" b="0" dirty="0" smtClean="0">
              <a:solidFill>
                <a:schemeClr val="tx1"/>
              </a:solidFill>
            </a:rPr>
            <a:t>:</a:t>
          </a:r>
          <a:endParaRPr lang="ru-RU" sz="2000" dirty="0">
            <a:solidFill>
              <a:schemeClr val="tx1"/>
            </a:solidFill>
          </a:endParaRPr>
        </a:p>
      </dgm:t>
    </dgm:pt>
    <dgm:pt modelId="{D79AC62A-6240-4BBB-9823-04F57DF5ECF7}" type="parTrans" cxnId="{6F98F250-20C3-49A6-95AE-62584EA9D6E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E70A7C-58D4-4B8B-9898-171DD426FEBD}" type="sibTrans" cxnId="{6F98F250-20C3-49A6-95AE-62584EA9D6E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6800C15-14C8-44A6-9B20-BD973ED0051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basic knowledge of the functionality available in the GIS</a:t>
          </a:r>
          <a:endParaRPr lang="ru-RU" sz="2000" b="0" dirty="0">
            <a:solidFill>
              <a:schemeClr val="tx1"/>
            </a:solidFill>
          </a:endParaRPr>
        </a:p>
      </dgm:t>
    </dgm:pt>
    <dgm:pt modelId="{D0955775-051B-4DF5-8348-98D9289035C3}" type="parTrans" cxnId="{242E5402-38C7-41CC-AC11-12E04F7AE0E4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7D107E-FCBF-45AF-8C28-F5F7B6B3F5BE}" type="sibTrans" cxnId="{242E5402-38C7-41CC-AC11-12E04F7AE0E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72A1256-1D05-4BF0-BE12-E3BB5DDC760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experience with free QGIS software</a:t>
          </a:r>
          <a:endParaRPr lang="ru-RU" sz="2000" b="0" dirty="0">
            <a:solidFill>
              <a:schemeClr val="tx1"/>
            </a:solidFill>
          </a:endParaRPr>
        </a:p>
      </dgm:t>
    </dgm:pt>
    <dgm:pt modelId="{FD0585E9-1566-4C40-97E8-18A4E6A3D464}" type="parTrans" cxnId="{BA9EF8FF-365E-4F96-9CCC-0892ABD3E1E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5C90B40-F2C9-4EF5-AA24-754AEDCBC75C}" type="sibTrans" cxnId="{BA9EF8FF-365E-4F96-9CCC-0892ABD3E1E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22C82C8-C920-425B-8872-113CEF8C996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knowledge of free sources for obtaining </a:t>
          </a:r>
          <a:r>
            <a:rPr lang="en-US" sz="2000" b="0" dirty="0" err="1" smtClean="0">
              <a:solidFill>
                <a:schemeClr val="tx1"/>
              </a:solidFill>
            </a:rPr>
            <a:t>geodata</a:t>
          </a:r>
          <a:r>
            <a:rPr lang="en-US" sz="2000" b="0" dirty="0" smtClean="0">
              <a:solidFill>
                <a:schemeClr val="tx1"/>
              </a:solidFill>
            </a:rPr>
            <a:t>, in particular, space images</a:t>
          </a:r>
          <a:endParaRPr lang="ru-RU" sz="2000" b="0" dirty="0">
            <a:solidFill>
              <a:schemeClr val="tx1"/>
            </a:solidFill>
          </a:endParaRPr>
        </a:p>
      </dgm:t>
    </dgm:pt>
    <dgm:pt modelId="{94E4C418-56AE-4465-834D-FA02F017AF24}" type="parTrans" cxnId="{2B4BFC53-CC24-4A2D-B82A-E6647880ED37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AD97F1C-FB6E-4D6C-A934-C5B271FC7DFA}" type="sibTrans" cxnId="{2B4BFC53-CC24-4A2D-B82A-E6647880ED3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C643DE9-034C-4CE8-8FD2-221242134DA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basic knowledge of spatial data analysis</a:t>
          </a:r>
          <a:endParaRPr lang="ru-RU" sz="2000" b="0" dirty="0">
            <a:solidFill>
              <a:schemeClr val="tx1"/>
            </a:solidFill>
          </a:endParaRPr>
        </a:p>
      </dgm:t>
    </dgm:pt>
    <dgm:pt modelId="{CC125B88-FB99-4426-9F27-37169C74FA2F}" type="parTrans" cxnId="{9152CAEF-C05A-4ECB-9D0A-B9A4B6743589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B9C7D60-CE35-45D3-8742-6C06D8ED3DB4}" type="sibTrans" cxnId="{9152CAEF-C05A-4ECB-9D0A-B9A4B674358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364F22D-B5DD-426D-858F-E7803A7F70D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in-depth knowledge of certain types of spatial data analysis (depending on the chosen topic of scientific work)</a:t>
          </a:r>
          <a:endParaRPr lang="ru-RU" sz="2000" b="0" dirty="0">
            <a:solidFill>
              <a:schemeClr val="tx1"/>
            </a:solidFill>
          </a:endParaRPr>
        </a:p>
      </dgm:t>
    </dgm:pt>
    <dgm:pt modelId="{FF5ADCD9-8C3D-42ED-96F6-97835F4038DC}" type="parTrans" cxnId="{CFD7DB38-8CBF-4012-9895-34F9D40A111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AC026E4-AB7E-4610-856B-8E93C9DD5141}" type="sibTrans" cxnId="{CFD7DB38-8CBF-4012-9895-34F9D40A111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0715AD9-B8F7-4152-8C0C-037F45005C5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be able to identify key philosophical problems of social sciences;</a:t>
          </a:r>
          <a:endParaRPr lang="ru-RU" sz="2000" dirty="0">
            <a:solidFill>
              <a:schemeClr val="tx1"/>
            </a:solidFill>
          </a:endParaRPr>
        </a:p>
      </dgm:t>
    </dgm:pt>
    <dgm:pt modelId="{D9E4B8FF-C236-464B-AED5-5E68D721E882}" type="parTrans" cxnId="{7C94E3C6-0C9C-4AB2-A110-C841E01685A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F6CB00D-7973-4E8E-A9DC-5F9AC5B989E2}" type="sibTrans" cxnId="{7C94E3C6-0C9C-4AB2-A110-C841E01685A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2412B22-0E85-4F7D-AFD6-DB6D5A5760BC}" type="pres">
      <dgm:prSet presAssocID="{0CCC6365-1FA0-469C-BF1B-4EF1211B1D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C344C-F35C-44E0-8F33-2A8111242678}" type="pres">
      <dgm:prSet presAssocID="{6686EEBC-BB83-49D4-8E1C-E6B97133130A}" presName="root1" presStyleCnt="0"/>
      <dgm:spPr/>
    </dgm:pt>
    <dgm:pt modelId="{0CBACEF3-A073-4724-B5FD-A51D75FE0993}" type="pres">
      <dgm:prSet presAssocID="{6686EEBC-BB83-49D4-8E1C-E6B97133130A}" presName="LevelOneTextNode" presStyleLbl="node0" presStyleIdx="0" presStyleCnt="1" custScaleX="169724" custScaleY="142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3F970-BA3D-447A-9708-5C2C372D8A90}" type="pres">
      <dgm:prSet presAssocID="{6686EEBC-BB83-49D4-8E1C-E6B97133130A}" presName="level2hierChild" presStyleCnt="0"/>
      <dgm:spPr/>
    </dgm:pt>
    <dgm:pt modelId="{AC577054-6E58-4D06-AED3-DD16F9CA7E13}" type="pres">
      <dgm:prSet presAssocID="{D0955775-051B-4DF5-8348-98D9289035C3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7B241CD-F425-46AE-8C4A-AFAADB586E7D}" type="pres">
      <dgm:prSet presAssocID="{D0955775-051B-4DF5-8348-98D9289035C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6B5EFFF-F172-4081-8A1A-00AD69CA7A01}" type="pres">
      <dgm:prSet presAssocID="{96800C15-14C8-44A6-9B20-BD973ED00516}" presName="root2" presStyleCnt="0"/>
      <dgm:spPr/>
    </dgm:pt>
    <dgm:pt modelId="{24FBE08F-11F1-4983-90FC-9E3FA2F516AB}" type="pres">
      <dgm:prSet presAssocID="{96800C15-14C8-44A6-9B20-BD973ED00516}" presName="LevelTwoTextNode" presStyleLbl="node2" presStyleIdx="0" presStyleCnt="6" custScaleX="39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18333-F134-4327-A100-C878816AC27C}" type="pres">
      <dgm:prSet presAssocID="{96800C15-14C8-44A6-9B20-BD973ED00516}" presName="level3hierChild" presStyleCnt="0"/>
      <dgm:spPr/>
    </dgm:pt>
    <dgm:pt modelId="{35668DF7-1C7A-4F94-B21B-93EA6B1868D1}" type="pres">
      <dgm:prSet presAssocID="{FD0585E9-1566-4C40-97E8-18A4E6A3D46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E706F34B-F960-4B91-9B94-E548EB892D7A}" type="pres">
      <dgm:prSet presAssocID="{FD0585E9-1566-4C40-97E8-18A4E6A3D46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7600D92-1A79-4E5B-B8C3-8CA540396D4E}" type="pres">
      <dgm:prSet presAssocID="{B72A1256-1D05-4BF0-BE12-E3BB5DDC7600}" presName="root2" presStyleCnt="0"/>
      <dgm:spPr/>
    </dgm:pt>
    <dgm:pt modelId="{FB8BF3E2-DB6E-499C-B229-F50D43D7DDE9}" type="pres">
      <dgm:prSet presAssocID="{B72A1256-1D05-4BF0-BE12-E3BB5DDC7600}" presName="LevelTwoTextNode" presStyleLbl="node2" presStyleIdx="1" presStyleCnt="6" custScaleX="394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47881-8960-4ACD-BF08-B05533981600}" type="pres">
      <dgm:prSet presAssocID="{B72A1256-1D05-4BF0-BE12-E3BB5DDC7600}" presName="level3hierChild" presStyleCnt="0"/>
      <dgm:spPr/>
    </dgm:pt>
    <dgm:pt modelId="{B524611E-B3A8-4383-B358-805FC40AF41D}" type="pres">
      <dgm:prSet presAssocID="{94E4C418-56AE-4465-834D-FA02F017AF24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A71191C7-ED93-41B0-BD60-2C7C713D5CD4}" type="pres">
      <dgm:prSet presAssocID="{94E4C418-56AE-4465-834D-FA02F017AF2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826C1F2-5D66-4239-A8E8-C75CF9D5EEA0}" type="pres">
      <dgm:prSet presAssocID="{C22C82C8-C920-425B-8872-113CEF8C996C}" presName="root2" presStyleCnt="0"/>
      <dgm:spPr/>
    </dgm:pt>
    <dgm:pt modelId="{528241C2-5820-45C9-A53C-2C72BE3B37CB}" type="pres">
      <dgm:prSet presAssocID="{C22C82C8-C920-425B-8872-113CEF8C996C}" presName="LevelTwoTextNode" presStyleLbl="node2" presStyleIdx="2" presStyleCnt="6" custScaleX="394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32859-E36D-4A9A-929D-9BB6805C5B02}" type="pres">
      <dgm:prSet presAssocID="{C22C82C8-C920-425B-8872-113CEF8C996C}" presName="level3hierChild" presStyleCnt="0"/>
      <dgm:spPr/>
    </dgm:pt>
    <dgm:pt modelId="{6BD0EF85-7642-42FF-BBCF-5388397F4356}" type="pres">
      <dgm:prSet presAssocID="{CC125B88-FB99-4426-9F27-37169C74FA2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0EC4029-3740-4C89-B5F2-D077D9ED44A7}" type="pres">
      <dgm:prSet presAssocID="{CC125B88-FB99-4426-9F27-37169C74FA2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FE39493-5E57-486E-954A-C1EFAC799B39}" type="pres">
      <dgm:prSet presAssocID="{1C643DE9-034C-4CE8-8FD2-221242134DAE}" presName="root2" presStyleCnt="0"/>
      <dgm:spPr/>
    </dgm:pt>
    <dgm:pt modelId="{3A64946A-3CA8-40FB-B90C-FC32B06C41DF}" type="pres">
      <dgm:prSet presAssocID="{1C643DE9-034C-4CE8-8FD2-221242134DAE}" presName="LevelTwoTextNode" presStyleLbl="node2" presStyleIdx="3" presStyleCnt="6" custScaleX="397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68526-D81C-40F8-A268-4EB84798B90D}" type="pres">
      <dgm:prSet presAssocID="{1C643DE9-034C-4CE8-8FD2-221242134DAE}" presName="level3hierChild" presStyleCnt="0"/>
      <dgm:spPr/>
    </dgm:pt>
    <dgm:pt modelId="{9D83F56C-1B41-4C0B-AD61-47B4EC1D3C83}" type="pres">
      <dgm:prSet presAssocID="{FF5ADCD9-8C3D-42ED-96F6-97835F4038D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3DBC716-CF02-4215-92B0-778E4DA26FC9}" type="pres">
      <dgm:prSet presAssocID="{FF5ADCD9-8C3D-42ED-96F6-97835F4038D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6FBD46A-67FC-4D4E-9934-0F7403393248}" type="pres">
      <dgm:prSet presAssocID="{7364F22D-B5DD-426D-858F-E7803A7F70DB}" presName="root2" presStyleCnt="0"/>
      <dgm:spPr/>
    </dgm:pt>
    <dgm:pt modelId="{BD0E759B-6104-4D3A-B2F5-3EAF3F9BF3C6}" type="pres">
      <dgm:prSet presAssocID="{7364F22D-B5DD-426D-858F-E7803A7F70DB}" presName="LevelTwoTextNode" presStyleLbl="node2" presStyleIdx="4" presStyleCnt="6" custScaleX="399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75B10-51E2-4174-B10B-B6B269F8E0CC}" type="pres">
      <dgm:prSet presAssocID="{7364F22D-B5DD-426D-858F-E7803A7F70DB}" presName="level3hierChild" presStyleCnt="0"/>
      <dgm:spPr/>
    </dgm:pt>
    <dgm:pt modelId="{2E4FC73D-4FDB-4C17-9971-16B4D2B0280F}" type="pres">
      <dgm:prSet presAssocID="{D9E4B8FF-C236-464B-AED5-5E68D721E88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C7662687-2754-4DEE-9F33-76D1962383C6}" type="pres">
      <dgm:prSet presAssocID="{D9E4B8FF-C236-464B-AED5-5E68D721E88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F41F626-1241-4345-A116-0195988C277E}" type="pres">
      <dgm:prSet presAssocID="{D0715AD9-B8F7-4152-8C0C-037F45005C50}" presName="root2" presStyleCnt="0"/>
      <dgm:spPr/>
    </dgm:pt>
    <dgm:pt modelId="{3519597D-2108-492C-8494-8D5294ED823A}" type="pres">
      <dgm:prSet presAssocID="{D0715AD9-B8F7-4152-8C0C-037F45005C50}" presName="LevelTwoTextNode" presStyleLbl="node2" presStyleIdx="5" presStyleCnt="6" custScaleX="396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F1CDC-D6B1-417C-98AC-6A1100A6BBE9}" type="pres">
      <dgm:prSet presAssocID="{D0715AD9-B8F7-4152-8C0C-037F45005C50}" presName="level3hierChild" presStyleCnt="0"/>
      <dgm:spPr/>
    </dgm:pt>
  </dgm:ptLst>
  <dgm:cxnLst>
    <dgm:cxn modelId="{CCCBC13F-24B0-40CE-A287-A2FB21BFABE3}" type="presOf" srcId="{1C643DE9-034C-4CE8-8FD2-221242134DAE}" destId="{3A64946A-3CA8-40FB-B90C-FC32B06C41DF}" srcOrd="0" destOrd="0" presId="urn:microsoft.com/office/officeart/2008/layout/HorizontalMultiLevelHierarchy"/>
    <dgm:cxn modelId="{2B4BFC53-CC24-4A2D-B82A-E6647880ED37}" srcId="{6686EEBC-BB83-49D4-8E1C-E6B97133130A}" destId="{C22C82C8-C920-425B-8872-113CEF8C996C}" srcOrd="2" destOrd="0" parTransId="{94E4C418-56AE-4465-834D-FA02F017AF24}" sibTransId="{AAD97F1C-FB6E-4D6C-A934-C5B271FC7DFA}"/>
    <dgm:cxn modelId="{9A8658AB-5155-4E26-8053-9698FDCC5862}" type="presOf" srcId="{D0955775-051B-4DF5-8348-98D9289035C3}" destId="{07B241CD-F425-46AE-8C4A-AFAADB586E7D}" srcOrd="1" destOrd="0" presId="urn:microsoft.com/office/officeart/2008/layout/HorizontalMultiLevelHierarchy"/>
    <dgm:cxn modelId="{5DA46815-A629-4D5F-95A9-33F8043D383F}" type="presOf" srcId="{D0715AD9-B8F7-4152-8C0C-037F45005C50}" destId="{3519597D-2108-492C-8494-8D5294ED823A}" srcOrd="0" destOrd="0" presId="urn:microsoft.com/office/officeart/2008/layout/HorizontalMultiLevelHierarchy"/>
    <dgm:cxn modelId="{32ED7E01-5A2F-4CB8-9EC4-63909B11318A}" type="presOf" srcId="{0CCC6365-1FA0-469C-BF1B-4EF1211B1D16}" destId="{02412B22-0E85-4F7D-AFD6-DB6D5A5760BC}" srcOrd="0" destOrd="0" presId="urn:microsoft.com/office/officeart/2008/layout/HorizontalMultiLevelHierarchy"/>
    <dgm:cxn modelId="{8CCCD6BA-E84F-47F4-B5CD-5E08C5DDD726}" type="presOf" srcId="{D0955775-051B-4DF5-8348-98D9289035C3}" destId="{AC577054-6E58-4D06-AED3-DD16F9CA7E13}" srcOrd="0" destOrd="0" presId="urn:microsoft.com/office/officeart/2008/layout/HorizontalMultiLevelHierarchy"/>
    <dgm:cxn modelId="{242E5402-38C7-41CC-AC11-12E04F7AE0E4}" srcId="{6686EEBC-BB83-49D4-8E1C-E6B97133130A}" destId="{96800C15-14C8-44A6-9B20-BD973ED00516}" srcOrd="0" destOrd="0" parTransId="{D0955775-051B-4DF5-8348-98D9289035C3}" sibTransId="{277D107E-FCBF-45AF-8C28-F5F7B6B3F5BE}"/>
    <dgm:cxn modelId="{38B51B27-E92F-4B0C-B4A2-1992AAA346F2}" type="presOf" srcId="{FD0585E9-1566-4C40-97E8-18A4E6A3D464}" destId="{35668DF7-1C7A-4F94-B21B-93EA6B1868D1}" srcOrd="0" destOrd="0" presId="urn:microsoft.com/office/officeart/2008/layout/HorizontalMultiLevelHierarchy"/>
    <dgm:cxn modelId="{0E3B38B2-E23F-4CDF-A568-4B5A7F55BE6E}" type="presOf" srcId="{FF5ADCD9-8C3D-42ED-96F6-97835F4038DC}" destId="{73DBC716-CF02-4215-92B0-778E4DA26FC9}" srcOrd="1" destOrd="0" presId="urn:microsoft.com/office/officeart/2008/layout/HorizontalMultiLevelHierarchy"/>
    <dgm:cxn modelId="{D77A052A-EE90-4918-A98D-B9A052D88AC5}" type="presOf" srcId="{6686EEBC-BB83-49D4-8E1C-E6B97133130A}" destId="{0CBACEF3-A073-4724-B5FD-A51D75FE0993}" srcOrd="0" destOrd="0" presId="urn:microsoft.com/office/officeart/2008/layout/HorizontalMultiLevelHierarchy"/>
    <dgm:cxn modelId="{BA9EF8FF-365E-4F96-9CCC-0892ABD3E1E1}" srcId="{6686EEBC-BB83-49D4-8E1C-E6B97133130A}" destId="{B72A1256-1D05-4BF0-BE12-E3BB5DDC7600}" srcOrd="1" destOrd="0" parTransId="{FD0585E9-1566-4C40-97E8-18A4E6A3D464}" sibTransId="{E5C90B40-F2C9-4EF5-AA24-754AEDCBC75C}"/>
    <dgm:cxn modelId="{8D455041-0CD7-4A8F-8DB4-1B2608AD9744}" type="presOf" srcId="{94E4C418-56AE-4465-834D-FA02F017AF24}" destId="{A71191C7-ED93-41B0-BD60-2C7C713D5CD4}" srcOrd="1" destOrd="0" presId="urn:microsoft.com/office/officeart/2008/layout/HorizontalMultiLevelHierarchy"/>
    <dgm:cxn modelId="{25AB09BA-6E11-4403-A8B2-9D8A2E782CA6}" type="presOf" srcId="{CC125B88-FB99-4426-9F27-37169C74FA2F}" destId="{6BD0EF85-7642-42FF-BBCF-5388397F4356}" srcOrd="0" destOrd="0" presId="urn:microsoft.com/office/officeart/2008/layout/HorizontalMultiLevelHierarchy"/>
    <dgm:cxn modelId="{96630081-8432-49F7-935B-777BA611D182}" type="presOf" srcId="{C22C82C8-C920-425B-8872-113CEF8C996C}" destId="{528241C2-5820-45C9-A53C-2C72BE3B37CB}" srcOrd="0" destOrd="0" presId="urn:microsoft.com/office/officeart/2008/layout/HorizontalMultiLevelHierarchy"/>
    <dgm:cxn modelId="{9CB0B23D-A7ED-4A22-87CA-A56078328119}" type="presOf" srcId="{FD0585E9-1566-4C40-97E8-18A4E6A3D464}" destId="{E706F34B-F960-4B91-9B94-E548EB892D7A}" srcOrd="1" destOrd="0" presId="urn:microsoft.com/office/officeart/2008/layout/HorizontalMultiLevelHierarchy"/>
    <dgm:cxn modelId="{CFD7DB38-8CBF-4012-9895-34F9D40A1111}" srcId="{6686EEBC-BB83-49D4-8E1C-E6B97133130A}" destId="{7364F22D-B5DD-426D-858F-E7803A7F70DB}" srcOrd="4" destOrd="0" parTransId="{FF5ADCD9-8C3D-42ED-96F6-97835F4038DC}" sibTransId="{7AC026E4-AB7E-4610-856B-8E93C9DD5141}"/>
    <dgm:cxn modelId="{4DE36E24-CFD6-43AD-9AF0-73B754BE1DD7}" type="presOf" srcId="{96800C15-14C8-44A6-9B20-BD973ED00516}" destId="{24FBE08F-11F1-4983-90FC-9E3FA2F516AB}" srcOrd="0" destOrd="0" presId="urn:microsoft.com/office/officeart/2008/layout/HorizontalMultiLevelHierarchy"/>
    <dgm:cxn modelId="{9152CAEF-C05A-4ECB-9D0A-B9A4B6743589}" srcId="{6686EEBC-BB83-49D4-8E1C-E6B97133130A}" destId="{1C643DE9-034C-4CE8-8FD2-221242134DAE}" srcOrd="3" destOrd="0" parTransId="{CC125B88-FB99-4426-9F27-37169C74FA2F}" sibTransId="{3B9C7D60-CE35-45D3-8742-6C06D8ED3DB4}"/>
    <dgm:cxn modelId="{6FFFA250-60EE-4EF2-A728-3B9F6488E5F1}" type="presOf" srcId="{94E4C418-56AE-4465-834D-FA02F017AF24}" destId="{B524611E-B3A8-4383-B358-805FC40AF41D}" srcOrd="0" destOrd="0" presId="urn:microsoft.com/office/officeart/2008/layout/HorizontalMultiLevelHierarchy"/>
    <dgm:cxn modelId="{56B2CFFC-C3FA-4006-BE92-4A8864A00C67}" type="presOf" srcId="{FF5ADCD9-8C3D-42ED-96F6-97835F4038DC}" destId="{9D83F56C-1B41-4C0B-AD61-47B4EC1D3C83}" srcOrd="0" destOrd="0" presId="urn:microsoft.com/office/officeart/2008/layout/HorizontalMultiLevelHierarchy"/>
    <dgm:cxn modelId="{F74DB3A5-2D16-4B72-90F8-29F43BA8D308}" type="presOf" srcId="{D9E4B8FF-C236-464B-AED5-5E68D721E882}" destId="{2E4FC73D-4FDB-4C17-9971-16B4D2B0280F}" srcOrd="0" destOrd="0" presId="urn:microsoft.com/office/officeart/2008/layout/HorizontalMultiLevelHierarchy"/>
    <dgm:cxn modelId="{E1444AA1-DD9B-4630-8339-ED1743AF0238}" type="presOf" srcId="{B72A1256-1D05-4BF0-BE12-E3BB5DDC7600}" destId="{FB8BF3E2-DB6E-499C-B229-F50D43D7DDE9}" srcOrd="0" destOrd="0" presId="urn:microsoft.com/office/officeart/2008/layout/HorizontalMultiLevelHierarchy"/>
    <dgm:cxn modelId="{6F98F250-20C3-49A6-95AE-62584EA9D6E2}" srcId="{0CCC6365-1FA0-469C-BF1B-4EF1211B1D16}" destId="{6686EEBC-BB83-49D4-8E1C-E6B97133130A}" srcOrd="0" destOrd="0" parTransId="{D79AC62A-6240-4BBB-9823-04F57DF5ECF7}" sibTransId="{71E70A7C-58D4-4B8B-9898-171DD426FEBD}"/>
    <dgm:cxn modelId="{841E4C2F-F777-4E69-9224-5A113AC84645}" type="presOf" srcId="{D9E4B8FF-C236-464B-AED5-5E68D721E882}" destId="{C7662687-2754-4DEE-9F33-76D1962383C6}" srcOrd="1" destOrd="0" presId="urn:microsoft.com/office/officeart/2008/layout/HorizontalMultiLevelHierarchy"/>
    <dgm:cxn modelId="{5006F302-5A39-4505-994F-A9B95CB0937D}" type="presOf" srcId="{CC125B88-FB99-4426-9F27-37169C74FA2F}" destId="{C0EC4029-3740-4C89-B5F2-D077D9ED44A7}" srcOrd="1" destOrd="0" presId="urn:microsoft.com/office/officeart/2008/layout/HorizontalMultiLevelHierarchy"/>
    <dgm:cxn modelId="{7C94E3C6-0C9C-4AB2-A110-C841E01685A1}" srcId="{6686EEBC-BB83-49D4-8E1C-E6B97133130A}" destId="{D0715AD9-B8F7-4152-8C0C-037F45005C50}" srcOrd="5" destOrd="0" parTransId="{D9E4B8FF-C236-464B-AED5-5E68D721E882}" sibTransId="{1F6CB00D-7973-4E8E-A9DC-5F9AC5B989E2}"/>
    <dgm:cxn modelId="{7BF41F60-F075-4FA0-9AA1-7B955E96DA8C}" type="presOf" srcId="{7364F22D-B5DD-426D-858F-E7803A7F70DB}" destId="{BD0E759B-6104-4D3A-B2F5-3EAF3F9BF3C6}" srcOrd="0" destOrd="0" presId="urn:microsoft.com/office/officeart/2008/layout/HorizontalMultiLevelHierarchy"/>
    <dgm:cxn modelId="{F1F4E784-29A7-407B-91F8-21A2D45F2ACC}" type="presParOf" srcId="{02412B22-0E85-4F7D-AFD6-DB6D5A5760BC}" destId="{A60C344C-F35C-44E0-8F33-2A8111242678}" srcOrd="0" destOrd="0" presId="urn:microsoft.com/office/officeart/2008/layout/HorizontalMultiLevelHierarchy"/>
    <dgm:cxn modelId="{CB98538A-D3A6-48F7-8ACB-8551670C3690}" type="presParOf" srcId="{A60C344C-F35C-44E0-8F33-2A8111242678}" destId="{0CBACEF3-A073-4724-B5FD-A51D75FE0993}" srcOrd="0" destOrd="0" presId="urn:microsoft.com/office/officeart/2008/layout/HorizontalMultiLevelHierarchy"/>
    <dgm:cxn modelId="{3085845C-83DA-415F-9D1F-5BAD6E7EF796}" type="presParOf" srcId="{A60C344C-F35C-44E0-8F33-2A8111242678}" destId="{4C83F970-BA3D-447A-9708-5C2C372D8A90}" srcOrd="1" destOrd="0" presId="urn:microsoft.com/office/officeart/2008/layout/HorizontalMultiLevelHierarchy"/>
    <dgm:cxn modelId="{50F97E33-F159-41BB-8FCA-7E9485016B21}" type="presParOf" srcId="{4C83F970-BA3D-447A-9708-5C2C372D8A90}" destId="{AC577054-6E58-4D06-AED3-DD16F9CA7E13}" srcOrd="0" destOrd="0" presId="urn:microsoft.com/office/officeart/2008/layout/HorizontalMultiLevelHierarchy"/>
    <dgm:cxn modelId="{C54716EB-E669-4500-8CDF-471CAB707EA5}" type="presParOf" srcId="{AC577054-6E58-4D06-AED3-DD16F9CA7E13}" destId="{07B241CD-F425-46AE-8C4A-AFAADB586E7D}" srcOrd="0" destOrd="0" presId="urn:microsoft.com/office/officeart/2008/layout/HorizontalMultiLevelHierarchy"/>
    <dgm:cxn modelId="{0A5D7DA7-81C9-404F-8B86-CF474BFEE1FC}" type="presParOf" srcId="{4C83F970-BA3D-447A-9708-5C2C372D8A90}" destId="{46B5EFFF-F172-4081-8A1A-00AD69CA7A01}" srcOrd="1" destOrd="0" presId="urn:microsoft.com/office/officeart/2008/layout/HorizontalMultiLevelHierarchy"/>
    <dgm:cxn modelId="{76041353-4325-4A35-81E5-1305CA87786B}" type="presParOf" srcId="{46B5EFFF-F172-4081-8A1A-00AD69CA7A01}" destId="{24FBE08F-11F1-4983-90FC-9E3FA2F516AB}" srcOrd="0" destOrd="0" presId="urn:microsoft.com/office/officeart/2008/layout/HorizontalMultiLevelHierarchy"/>
    <dgm:cxn modelId="{F7159DF9-0E18-4573-8F5E-FEF8D462CD09}" type="presParOf" srcId="{46B5EFFF-F172-4081-8A1A-00AD69CA7A01}" destId="{CA418333-F134-4327-A100-C878816AC27C}" srcOrd="1" destOrd="0" presId="urn:microsoft.com/office/officeart/2008/layout/HorizontalMultiLevelHierarchy"/>
    <dgm:cxn modelId="{AECEF798-9F56-4EC1-B1B7-EEAF1D2C305B}" type="presParOf" srcId="{4C83F970-BA3D-447A-9708-5C2C372D8A90}" destId="{35668DF7-1C7A-4F94-B21B-93EA6B1868D1}" srcOrd="2" destOrd="0" presId="urn:microsoft.com/office/officeart/2008/layout/HorizontalMultiLevelHierarchy"/>
    <dgm:cxn modelId="{67EA31BC-8977-4CC9-92DD-48E1A90E77EA}" type="presParOf" srcId="{35668DF7-1C7A-4F94-B21B-93EA6B1868D1}" destId="{E706F34B-F960-4B91-9B94-E548EB892D7A}" srcOrd="0" destOrd="0" presId="urn:microsoft.com/office/officeart/2008/layout/HorizontalMultiLevelHierarchy"/>
    <dgm:cxn modelId="{56DA7775-C108-4915-A1EA-F5244E8DC310}" type="presParOf" srcId="{4C83F970-BA3D-447A-9708-5C2C372D8A90}" destId="{57600D92-1A79-4E5B-B8C3-8CA540396D4E}" srcOrd="3" destOrd="0" presId="urn:microsoft.com/office/officeart/2008/layout/HorizontalMultiLevelHierarchy"/>
    <dgm:cxn modelId="{7EA2ECB6-3C83-423B-83FE-9972DD01E630}" type="presParOf" srcId="{57600D92-1A79-4E5B-B8C3-8CA540396D4E}" destId="{FB8BF3E2-DB6E-499C-B229-F50D43D7DDE9}" srcOrd="0" destOrd="0" presId="urn:microsoft.com/office/officeart/2008/layout/HorizontalMultiLevelHierarchy"/>
    <dgm:cxn modelId="{2F616F80-6A46-4F79-85C3-1F5F2C6C9A52}" type="presParOf" srcId="{57600D92-1A79-4E5B-B8C3-8CA540396D4E}" destId="{CBF47881-8960-4ACD-BF08-B05533981600}" srcOrd="1" destOrd="0" presId="urn:microsoft.com/office/officeart/2008/layout/HorizontalMultiLevelHierarchy"/>
    <dgm:cxn modelId="{A1D4E815-C278-49CC-AB3B-A296D8438F74}" type="presParOf" srcId="{4C83F970-BA3D-447A-9708-5C2C372D8A90}" destId="{B524611E-B3A8-4383-B358-805FC40AF41D}" srcOrd="4" destOrd="0" presId="urn:microsoft.com/office/officeart/2008/layout/HorizontalMultiLevelHierarchy"/>
    <dgm:cxn modelId="{F7C44B59-55D8-49F4-BEC3-4EA7DD61FD3D}" type="presParOf" srcId="{B524611E-B3A8-4383-B358-805FC40AF41D}" destId="{A71191C7-ED93-41B0-BD60-2C7C713D5CD4}" srcOrd="0" destOrd="0" presId="urn:microsoft.com/office/officeart/2008/layout/HorizontalMultiLevelHierarchy"/>
    <dgm:cxn modelId="{8C80014B-3A4D-4034-86E3-67F46D60FB00}" type="presParOf" srcId="{4C83F970-BA3D-447A-9708-5C2C372D8A90}" destId="{5826C1F2-5D66-4239-A8E8-C75CF9D5EEA0}" srcOrd="5" destOrd="0" presId="urn:microsoft.com/office/officeart/2008/layout/HorizontalMultiLevelHierarchy"/>
    <dgm:cxn modelId="{BEC059A2-F1C9-489D-8EEB-1CA19C58133A}" type="presParOf" srcId="{5826C1F2-5D66-4239-A8E8-C75CF9D5EEA0}" destId="{528241C2-5820-45C9-A53C-2C72BE3B37CB}" srcOrd="0" destOrd="0" presId="urn:microsoft.com/office/officeart/2008/layout/HorizontalMultiLevelHierarchy"/>
    <dgm:cxn modelId="{7C734407-802B-4EEC-80B8-FC6D1ADEC1D6}" type="presParOf" srcId="{5826C1F2-5D66-4239-A8E8-C75CF9D5EEA0}" destId="{77D32859-E36D-4A9A-929D-9BB6805C5B02}" srcOrd="1" destOrd="0" presId="urn:microsoft.com/office/officeart/2008/layout/HorizontalMultiLevelHierarchy"/>
    <dgm:cxn modelId="{2DDBAD79-84BD-4621-B220-E05C7A100CE4}" type="presParOf" srcId="{4C83F970-BA3D-447A-9708-5C2C372D8A90}" destId="{6BD0EF85-7642-42FF-BBCF-5388397F4356}" srcOrd="6" destOrd="0" presId="urn:microsoft.com/office/officeart/2008/layout/HorizontalMultiLevelHierarchy"/>
    <dgm:cxn modelId="{224ABDDE-11AD-40C7-B0ED-DA0926CF422F}" type="presParOf" srcId="{6BD0EF85-7642-42FF-BBCF-5388397F4356}" destId="{C0EC4029-3740-4C89-B5F2-D077D9ED44A7}" srcOrd="0" destOrd="0" presId="urn:microsoft.com/office/officeart/2008/layout/HorizontalMultiLevelHierarchy"/>
    <dgm:cxn modelId="{89343C89-A8D1-45E3-AF69-A2C3E7F7F0CB}" type="presParOf" srcId="{4C83F970-BA3D-447A-9708-5C2C372D8A90}" destId="{2FE39493-5E57-486E-954A-C1EFAC799B39}" srcOrd="7" destOrd="0" presId="urn:microsoft.com/office/officeart/2008/layout/HorizontalMultiLevelHierarchy"/>
    <dgm:cxn modelId="{6DBC72DC-D7C5-44D7-BB51-293E28BEB74A}" type="presParOf" srcId="{2FE39493-5E57-486E-954A-C1EFAC799B39}" destId="{3A64946A-3CA8-40FB-B90C-FC32B06C41DF}" srcOrd="0" destOrd="0" presId="urn:microsoft.com/office/officeart/2008/layout/HorizontalMultiLevelHierarchy"/>
    <dgm:cxn modelId="{D0034E1C-AC7E-4486-ACBC-94BFE0ABCAAB}" type="presParOf" srcId="{2FE39493-5E57-486E-954A-C1EFAC799B39}" destId="{18368526-D81C-40F8-A268-4EB84798B90D}" srcOrd="1" destOrd="0" presId="urn:microsoft.com/office/officeart/2008/layout/HorizontalMultiLevelHierarchy"/>
    <dgm:cxn modelId="{81CE0906-D344-470E-A74F-541B84344C2E}" type="presParOf" srcId="{4C83F970-BA3D-447A-9708-5C2C372D8A90}" destId="{9D83F56C-1B41-4C0B-AD61-47B4EC1D3C83}" srcOrd="8" destOrd="0" presId="urn:microsoft.com/office/officeart/2008/layout/HorizontalMultiLevelHierarchy"/>
    <dgm:cxn modelId="{9A9DD3A6-79FD-4F18-8118-B358187816B7}" type="presParOf" srcId="{9D83F56C-1B41-4C0B-AD61-47B4EC1D3C83}" destId="{73DBC716-CF02-4215-92B0-778E4DA26FC9}" srcOrd="0" destOrd="0" presId="urn:microsoft.com/office/officeart/2008/layout/HorizontalMultiLevelHierarchy"/>
    <dgm:cxn modelId="{9A45778E-A766-49F9-B271-B2A482AE8A92}" type="presParOf" srcId="{4C83F970-BA3D-447A-9708-5C2C372D8A90}" destId="{C6FBD46A-67FC-4D4E-9934-0F7403393248}" srcOrd="9" destOrd="0" presId="urn:microsoft.com/office/officeart/2008/layout/HorizontalMultiLevelHierarchy"/>
    <dgm:cxn modelId="{1E7407B7-B7DE-41E8-9E8E-0AAC9EA510DE}" type="presParOf" srcId="{C6FBD46A-67FC-4D4E-9934-0F7403393248}" destId="{BD0E759B-6104-4D3A-B2F5-3EAF3F9BF3C6}" srcOrd="0" destOrd="0" presId="urn:microsoft.com/office/officeart/2008/layout/HorizontalMultiLevelHierarchy"/>
    <dgm:cxn modelId="{2E506932-CC78-4828-9912-38051915DAD9}" type="presParOf" srcId="{C6FBD46A-67FC-4D4E-9934-0F7403393248}" destId="{F7775B10-51E2-4174-B10B-B6B269F8E0CC}" srcOrd="1" destOrd="0" presId="urn:microsoft.com/office/officeart/2008/layout/HorizontalMultiLevelHierarchy"/>
    <dgm:cxn modelId="{2107F52D-5543-4715-A1A2-B049C5ECA26C}" type="presParOf" srcId="{4C83F970-BA3D-447A-9708-5C2C372D8A90}" destId="{2E4FC73D-4FDB-4C17-9971-16B4D2B0280F}" srcOrd="10" destOrd="0" presId="urn:microsoft.com/office/officeart/2008/layout/HorizontalMultiLevelHierarchy"/>
    <dgm:cxn modelId="{56935077-F40F-46CD-A8FD-367531541C36}" type="presParOf" srcId="{2E4FC73D-4FDB-4C17-9971-16B4D2B0280F}" destId="{C7662687-2754-4DEE-9F33-76D1962383C6}" srcOrd="0" destOrd="0" presId="urn:microsoft.com/office/officeart/2008/layout/HorizontalMultiLevelHierarchy"/>
    <dgm:cxn modelId="{1C61ABE7-AD39-444A-BF07-68E5CCF09F28}" type="presParOf" srcId="{4C83F970-BA3D-447A-9708-5C2C372D8A90}" destId="{5F41F626-1241-4345-A116-0195988C277E}" srcOrd="11" destOrd="0" presId="urn:microsoft.com/office/officeart/2008/layout/HorizontalMultiLevelHierarchy"/>
    <dgm:cxn modelId="{6C88B93D-CF9F-444B-BEF5-362824D103FA}" type="presParOf" srcId="{5F41F626-1241-4345-A116-0195988C277E}" destId="{3519597D-2108-492C-8494-8D5294ED823A}" srcOrd="0" destOrd="0" presId="urn:microsoft.com/office/officeart/2008/layout/HorizontalMultiLevelHierarchy"/>
    <dgm:cxn modelId="{E7F2B691-5DA0-46DF-A5B3-15C5F926EBA5}" type="presParOf" srcId="{5F41F626-1241-4345-A116-0195988C277E}" destId="{EF2F1CDC-D6B1-417C-98AC-6A1100A6BBE9}" srcOrd="1" destOrd="0" presId="urn:microsoft.com/office/officeart/2008/layout/HorizontalMultiLevelHierarchy"/>
  </dgm:cxnLst>
  <dgm:bg/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FC73D-4FDB-4C17-9971-16B4D2B0280F}">
      <dsp:nvSpPr>
        <dsp:cNvPr id="0" name=""/>
        <dsp:cNvSpPr/>
      </dsp:nvSpPr>
      <dsp:spPr>
        <a:xfrm>
          <a:off x="1110478" y="2584752"/>
          <a:ext cx="425569" cy="202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784" y="0"/>
              </a:lnTo>
              <a:lnTo>
                <a:pt x="212784" y="2027294"/>
              </a:lnTo>
              <a:lnTo>
                <a:pt x="425569" y="2027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71476" y="3546612"/>
        <a:ext cx="103574" cy="103574"/>
      </dsp:txXfrm>
    </dsp:sp>
    <dsp:sp modelId="{9D83F56C-1B41-4C0B-AD61-47B4EC1D3C83}">
      <dsp:nvSpPr>
        <dsp:cNvPr id="0" name=""/>
        <dsp:cNvSpPr/>
      </dsp:nvSpPr>
      <dsp:spPr>
        <a:xfrm>
          <a:off x="1110478" y="2584752"/>
          <a:ext cx="425569" cy="121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784" y="0"/>
              </a:lnTo>
              <a:lnTo>
                <a:pt x="212784" y="1216376"/>
              </a:lnTo>
              <a:lnTo>
                <a:pt x="425569" y="1216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91046" y="3160723"/>
        <a:ext cx="64433" cy="64433"/>
      </dsp:txXfrm>
    </dsp:sp>
    <dsp:sp modelId="{6BD0EF85-7642-42FF-BBCF-5388397F4356}">
      <dsp:nvSpPr>
        <dsp:cNvPr id="0" name=""/>
        <dsp:cNvSpPr/>
      </dsp:nvSpPr>
      <dsp:spPr>
        <a:xfrm>
          <a:off x="1110478" y="2584752"/>
          <a:ext cx="425569" cy="40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784" y="0"/>
              </a:lnTo>
              <a:lnTo>
                <a:pt x="212784" y="405458"/>
              </a:lnTo>
              <a:lnTo>
                <a:pt x="425569" y="405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08568" y="2772786"/>
        <a:ext cx="29389" cy="29389"/>
      </dsp:txXfrm>
    </dsp:sp>
    <dsp:sp modelId="{B524611E-B3A8-4383-B358-805FC40AF41D}">
      <dsp:nvSpPr>
        <dsp:cNvPr id="0" name=""/>
        <dsp:cNvSpPr/>
      </dsp:nvSpPr>
      <dsp:spPr>
        <a:xfrm>
          <a:off x="1110478" y="2179293"/>
          <a:ext cx="425569" cy="405458"/>
        </a:xfrm>
        <a:custGeom>
          <a:avLst/>
          <a:gdLst/>
          <a:ahLst/>
          <a:cxnLst/>
          <a:rect l="0" t="0" r="0" b="0"/>
          <a:pathLst>
            <a:path>
              <a:moveTo>
                <a:pt x="0" y="405458"/>
              </a:moveTo>
              <a:lnTo>
                <a:pt x="212784" y="405458"/>
              </a:lnTo>
              <a:lnTo>
                <a:pt x="212784" y="0"/>
              </a:lnTo>
              <a:lnTo>
                <a:pt x="4255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08568" y="2367327"/>
        <a:ext cx="29389" cy="29389"/>
      </dsp:txXfrm>
    </dsp:sp>
    <dsp:sp modelId="{35668DF7-1C7A-4F94-B21B-93EA6B1868D1}">
      <dsp:nvSpPr>
        <dsp:cNvPr id="0" name=""/>
        <dsp:cNvSpPr/>
      </dsp:nvSpPr>
      <dsp:spPr>
        <a:xfrm>
          <a:off x="1110478" y="1368375"/>
          <a:ext cx="425569" cy="1216376"/>
        </a:xfrm>
        <a:custGeom>
          <a:avLst/>
          <a:gdLst/>
          <a:ahLst/>
          <a:cxnLst/>
          <a:rect l="0" t="0" r="0" b="0"/>
          <a:pathLst>
            <a:path>
              <a:moveTo>
                <a:pt x="0" y="1216376"/>
              </a:moveTo>
              <a:lnTo>
                <a:pt x="212784" y="1216376"/>
              </a:lnTo>
              <a:lnTo>
                <a:pt x="212784" y="0"/>
              </a:lnTo>
              <a:lnTo>
                <a:pt x="4255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91046" y="1944346"/>
        <a:ext cx="64433" cy="64433"/>
      </dsp:txXfrm>
    </dsp:sp>
    <dsp:sp modelId="{AC577054-6E58-4D06-AED3-DD16F9CA7E13}">
      <dsp:nvSpPr>
        <dsp:cNvPr id="0" name=""/>
        <dsp:cNvSpPr/>
      </dsp:nvSpPr>
      <dsp:spPr>
        <a:xfrm>
          <a:off x="1110478" y="557457"/>
          <a:ext cx="425569" cy="2027294"/>
        </a:xfrm>
        <a:custGeom>
          <a:avLst/>
          <a:gdLst/>
          <a:ahLst/>
          <a:cxnLst/>
          <a:rect l="0" t="0" r="0" b="0"/>
          <a:pathLst>
            <a:path>
              <a:moveTo>
                <a:pt x="0" y="2027294"/>
              </a:moveTo>
              <a:lnTo>
                <a:pt x="212784" y="2027294"/>
              </a:lnTo>
              <a:lnTo>
                <a:pt x="212784" y="0"/>
              </a:lnTo>
              <a:lnTo>
                <a:pt x="4255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71476" y="1519317"/>
        <a:ext cx="103574" cy="103574"/>
      </dsp:txXfrm>
    </dsp:sp>
    <dsp:sp modelId="{0CBACEF3-A073-4724-B5FD-A51D75FE0993}">
      <dsp:nvSpPr>
        <dsp:cNvPr id="0" name=""/>
        <dsp:cNvSpPr/>
      </dsp:nvSpPr>
      <dsp:spPr>
        <a:xfrm rot="16200000">
          <a:off x="-1868655" y="2034223"/>
          <a:ext cx="4857210" cy="11010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After completing the course, graduate students must acquire new knowledge and develop existing competencies</a:t>
          </a:r>
          <a:r>
            <a:rPr lang="ru-RU" sz="2000" b="0" kern="1200" dirty="0" smtClean="0">
              <a:solidFill>
                <a:schemeClr val="tx1"/>
              </a:solidFill>
            </a:rPr>
            <a:t>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-1868655" y="2034223"/>
        <a:ext cx="4857210" cy="1101057"/>
      </dsp:txXfrm>
    </dsp:sp>
    <dsp:sp modelId="{24FBE08F-11F1-4983-90FC-9E3FA2F516AB}">
      <dsp:nvSpPr>
        <dsp:cNvPr id="0" name=""/>
        <dsp:cNvSpPr/>
      </dsp:nvSpPr>
      <dsp:spPr>
        <a:xfrm>
          <a:off x="1536048" y="233090"/>
          <a:ext cx="8383489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basic knowledge of the functionality available in the GIS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233090"/>
        <a:ext cx="8383489" cy="648734"/>
      </dsp:txXfrm>
    </dsp:sp>
    <dsp:sp modelId="{FB8BF3E2-DB6E-499C-B229-F50D43D7DDE9}">
      <dsp:nvSpPr>
        <dsp:cNvPr id="0" name=""/>
        <dsp:cNvSpPr/>
      </dsp:nvSpPr>
      <dsp:spPr>
        <a:xfrm>
          <a:off x="1536048" y="1044008"/>
          <a:ext cx="8394511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experience with free QGIS software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1044008"/>
        <a:ext cx="8394511" cy="648734"/>
      </dsp:txXfrm>
    </dsp:sp>
    <dsp:sp modelId="{528241C2-5820-45C9-A53C-2C72BE3B37CB}">
      <dsp:nvSpPr>
        <dsp:cNvPr id="0" name=""/>
        <dsp:cNvSpPr/>
      </dsp:nvSpPr>
      <dsp:spPr>
        <a:xfrm>
          <a:off x="1536048" y="1854925"/>
          <a:ext cx="8402065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knowledge of free sources for obtaining </a:t>
          </a:r>
          <a:r>
            <a:rPr lang="en-US" sz="2000" b="0" kern="1200" dirty="0" err="1" smtClean="0">
              <a:solidFill>
                <a:schemeClr val="tx1"/>
              </a:solidFill>
            </a:rPr>
            <a:t>geodata</a:t>
          </a:r>
          <a:r>
            <a:rPr lang="en-US" sz="2000" b="0" kern="1200" dirty="0" smtClean="0">
              <a:solidFill>
                <a:schemeClr val="tx1"/>
              </a:solidFill>
            </a:rPr>
            <a:t>, in particular, space images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1854925"/>
        <a:ext cx="8402065" cy="648734"/>
      </dsp:txXfrm>
    </dsp:sp>
    <dsp:sp modelId="{3A64946A-3CA8-40FB-B90C-FC32B06C41DF}">
      <dsp:nvSpPr>
        <dsp:cNvPr id="0" name=""/>
        <dsp:cNvSpPr/>
      </dsp:nvSpPr>
      <dsp:spPr>
        <a:xfrm>
          <a:off x="1536048" y="2665843"/>
          <a:ext cx="8464304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basic knowledge of spatial data analysis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2665843"/>
        <a:ext cx="8464304" cy="648734"/>
      </dsp:txXfrm>
    </dsp:sp>
    <dsp:sp modelId="{BD0E759B-6104-4D3A-B2F5-3EAF3F9BF3C6}">
      <dsp:nvSpPr>
        <dsp:cNvPr id="0" name=""/>
        <dsp:cNvSpPr/>
      </dsp:nvSpPr>
      <dsp:spPr>
        <a:xfrm>
          <a:off x="1536048" y="3476761"/>
          <a:ext cx="8491158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in-depth knowledge of certain types of spatial data analysis (depending on the chosen topic of scientific work)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3476761"/>
        <a:ext cx="8491158" cy="648734"/>
      </dsp:txXfrm>
    </dsp:sp>
    <dsp:sp modelId="{3519597D-2108-492C-8494-8D5294ED823A}">
      <dsp:nvSpPr>
        <dsp:cNvPr id="0" name=""/>
        <dsp:cNvSpPr/>
      </dsp:nvSpPr>
      <dsp:spPr>
        <a:xfrm>
          <a:off x="1536048" y="4287679"/>
          <a:ext cx="8438494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be able to identify key philosophical problems of social sciences;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36048" y="4287679"/>
        <a:ext cx="8438494" cy="64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6B83-9BFE-4578-BCFF-29BE376C78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424B-E979-49E7-861B-D2C4B64B7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3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BAB31-0EAE-434E-A868-0E068DB90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8765"/>
            <a:ext cx="9144000" cy="22196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CB8EA-3F37-44B8-8105-0C0D12450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624"/>
            <a:ext cx="9144000" cy="11026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D49189-BEA2-4B87-B76B-CCDC799B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57835" cy="365125"/>
          </a:xfrm>
        </p:spPr>
        <p:txBody>
          <a:bodyPr/>
          <a:lstStyle/>
          <a:p>
            <a:fld id="{90B3AFDE-9D7A-4EE2-AA6C-0B62F3149AC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93213-7BCC-4764-BCC4-67E6AEFD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3954" y="6356350"/>
            <a:ext cx="699247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B191C-A95C-44D0-8D33-AC452D1D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788" y="6356350"/>
            <a:ext cx="753036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B42764-D032-4155-AE90-75FEF19D5DF2}"/>
              </a:ext>
            </a:extLst>
          </p:cNvPr>
          <p:cNvSpPr/>
          <p:nvPr userDrawn="1"/>
        </p:nvSpPr>
        <p:spPr>
          <a:xfrm>
            <a:off x="0" y="0"/>
            <a:ext cx="12192000" cy="833718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321851-C617-4944-B6D0-65BF626A6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02" y="871730"/>
            <a:ext cx="1892144" cy="13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59905F-95E3-446B-AA28-565BBEDA1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5" y="1087327"/>
            <a:ext cx="4753139" cy="10478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DDB643-8D6D-44A9-BC2A-C8AB14618ED1}"/>
              </a:ext>
            </a:extLst>
          </p:cNvPr>
          <p:cNvSpPr/>
          <p:nvPr userDrawn="1"/>
        </p:nvSpPr>
        <p:spPr>
          <a:xfrm>
            <a:off x="0" y="6147886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D9A3FA-90AC-4A00-8777-EDB770D259D0}"/>
              </a:ext>
            </a:extLst>
          </p:cNvPr>
          <p:cNvSpPr/>
          <p:nvPr userDrawn="1"/>
        </p:nvSpPr>
        <p:spPr>
          <a:xfrm>
            <a:off x="0" y="24758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29308719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C54B6-F2DF-4D5E-90DE-E130D324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01AC4-B137-4F6F-BE30-CB5E3D44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48A3D-2253-41E4-946E-74E9396B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5650-27E2-436E-9D70-074498ED4A72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737DB-4A3B-4E5A-B2BA-F13BFAB8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3555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92933-165B-428C-9F2E-90A3416A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60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3625DA-1504-4B52-A5AE-C52B97E1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16737" y="365125"/>
            <a:ext cx="183104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977D36-AE8A-407B-A1E1-4BFD898B6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3A4EB-B0C5-4ACD-8DBB-59AF0F7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2825-600E-4F76-863D-0CA3B6839422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0DBE7E-A41F-4783-BD4C-95B5A317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574F2-C7AB-44DE-80FD-2878A8C8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59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E7CB9-989B-4C85-84F4-50A200E4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003F74-095B-4240-81BB-44E37627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4D75E-FC7D-48D3-9D8C-D466927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04047" cy="365125"/>
          </a:xfrm>
        </p:spPr>
        <p:txBody>
          <a:bodyPr/>
          <a:lstStyle/>
          <a:p>
            <a:fld id="{27025086-EE80-4516-8FF2-D8EF2AB4646C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33DCA-CFFE-4527-AC91-682D6B8A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3271" y="6356350"/>
            <a:ext cx="7207623" cy="365125"/>
          </a:xfr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D0E7-17E3-4160-9794-5AC923FF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470" y="6356350"/>
            <a:ext cx="672353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35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02050-D482-49D1-BD05-D349C37A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2831"/>
            <a:ext cx="10515600" cy="25096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1A0857-5736-4752-AAA8-B9607623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B239B3-958C-45FE-96A6-29BBD23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6812" cy="365125"/>
          </a:xfrm>
        </p:spPr>
        <p:txBody>
          <a:bodyPr/>
          <a:lstStyle/>
          <a:p>
            <a:fld id="{ABF87574-7E6F-4177-8266-A519BF51321C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EAFCA-3163-416B-AC02-CF50A33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42277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C4DBC6-CB63-462E-8091-4864774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834" y="6356350"/>
            <a:ext cx="510989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04163-E6A0-4D7D-B2F9-CE1802F46ADF}"/>
              </a:ext>
            </a:extLst>
          </p:cNvPr>
          <p:cNvSpPr/>
          <p:nvPr userDrawn="1"/>
        </p:nvSpPr>
        <p:spPr>
          <a:xfrm>
            <a:off x="-6350" y="6185204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C5FE7-6A27-44D1-93D5-6A7FC1FC0D31}"/>
              </a:ext>
            </a:extLst>
          </p:cNvPr>
          <p:cNvSpPr/>
          <p:nvPr userDrawn="1"/>
        </p:nvSpPr>
        <p:spPr>
          <a:xfrm>
            <a:off x="0" y="490818"/>
            <a:ext cx="121920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F09585-9A05-4FA0-B57D-454CAF7C0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1" y="566931"/>
            <a:ext cx="1892144" cy="1333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D2B49D-A93A-476C-85B6-30601CDB5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54" y="782528"/>
            <a:ext cx="4753139" cy="10478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F02DF-BD00-4CFE-ACE8-0FB98367D34E}"/>
              </a:ext>
            </a:extLst>
          </p:cNvPr>
          <p:cNvSpPr/>
          <p:nvPr userDrawn="1"/>
        </p:nvSpPr>
        <p:spPr>
          <a:xfrm>
            <a:off x="0" y="0"/>
            <a:ext cx="12192000" cy="463830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D9C60A-4B45-4C09-AF75-29C8AC8702EA}"/>
              </a:ext>
            </a:extLst>
          </p:cNvPr>
          <p:cNvSpPr/>
          <p:nvPr userDrawn="1"/>
        </p:nvSpPr>
        <p:spPr>
          <a:xfrm>
            <a:off x="0" y="5671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30713109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3ADC3-D400-4B04-959C-5D6CB141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F7A72-D3A5-4B0D-AFF0-9ED8172C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596EF8-F7A7-4B09-8B39-908634D3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7786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3E4686-9FBE-4639-AD60-30A40477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D9AD-A605-4117-8EB0-0D4AB84CC7D6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3CDC4-DD6C-4616-AEAA-9544CD30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AFF39-3B21-42F4-B989-046ECDF4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0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AE2FE-BF2E-4D5E-9B37-5BE417C4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110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EC5249-0AEA-4DD8-AB58-A8BC4850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243E25-36EF-459B-B52C-E89E259E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586318-E0DD-42D6-8A9B-64FEB47C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7786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70EC13-F025-491B-B0E8-EAE0A1E30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77862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685B2D-84FE-4FD2-82EF-78A34972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B71-DA22-4703-ABAC-0FCD47F084C7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0925B8-0663-4F25-B50A-5CD82117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D27C35-9D02-4541-8C30-5BE1AFD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28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55B1A-9241-475E-8A80-2ABEBADC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7B945-320E-4913-9D1C-676087EF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4A26-1725-4F9C-9CFD-A19829749F39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FC8795-94F9-41FD-9CBC-8839D59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875AD4-7639-4362-8E60-0EC4E60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9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18FC83-8208-4C80-8E2B-2E96810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1661-5324-4987-A8F2-58A7C0A93720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03D114-AA93-4C95-9109-81F8701B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A08D57-4B8A-449A-8018-5F5BDAD2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5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7A74A-03A3-47DD-9375-A5B06E6B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770D2-EB9C-4268-B5BB-00947684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6E865-8475-4A67-AE50-0C9F683F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D21531-2864-4311-81E9-F1551CD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B30-3C70-4D7C-8101-B7715AE1B9C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62A4F-F9A7-46EB-8823-2EE73123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52C445-B90B-47A3-BAFD-13040890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19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8D807-24B0-4A60-B89D-34AAF46E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8DAB3A-8175-4672-A7F2-070518E0B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860C3D-FF5E-46DE-A82E-5A5BC5FF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EE7905-26DD-4B6D-8476-9F1ECADF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79BE-F2A1-458C-A114-C5ED6143DB3A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5A340B-865C-4A02-9D0E-B7BE4B60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6035" y="6356350"/>
            <a:ext cx="73017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AC0ADB-4F0F-4899-8087-519B57C6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8815B6-C2B0-40FB-9A23-E441E98A516C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457576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18716F-9854-4D8B-ADFD-7AEAD19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2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E073C4-4030-401F-926A-9B2F83B2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12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8B043A-F36F-459B-949F-262193484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073A8A-026D-44FC-A1BA-CE275BA88AF4}" type="datetime1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6931C-0E34-4411-90C5-2F87BF3C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9141" y="6356350"/>
            <a:ext cx="735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3F917D-1C18-41F3-A599-CD8274C77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258" y="6356350"/>
            <a:ext cx="6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FF06463-181E-431C-B1FC-EE1A52AAA4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2E19F5-B98F-4C73-8163-42F1994F03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28" y="407977"/>
            <a:ext cx="986415" cy="695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6C19D8-4466-4826-9347-2750868D43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45" y="1403757"/>
            <a:ext cx="1369380" cy="3018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360C5BF-CC71-4F8B-B577-93801FA24BDD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278403E-BF73-4938-AA86-670C7FB533B2}"/>
              </a:ext>
            </a:extLst>
          </p:cNvPr>
          <p:cNvSpPr/>
          <p:nvPr userDrawn="1"/>
        </p:nvSpPr>
        <p:spPr>
          <a:xfrm rot="5400000">
            <a:off x="8914616" y="3288579"/>
            <a:ext cx="440323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34B4D"/>
                </a:solidFill>
                <a:effectLst/>
              </a:rPr>
              <a:t>Integrated Doctoral Program for Environmental Policy, Management and Technology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INTENSE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4491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chasov@karazin.ua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dist.karazin.ua/moodle/course/view.php?id=229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1DAFE-6421-4447-8EFA-4CA18E119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566" y="2739299"/>
            <a:ext cx="9904021" cy="1212215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lgerian" pitchFamily="82" charset="0"/>
              </a:rPr>
              <a:t>Geomatics</a:t>
            </a:r>
            <a:r>
              <a:rPr lang="en-US" sz="3600" b="1" dirty="0" smtClean="0">
                <a:latin typeface="Algerian" pitchFamily="82" charset="0"/>
              </a:rPr>
              <a:t> and </a:t>
            </a:r>
            <a:r>
              <a:rPr lang="en-US" sz="3600" b="1" dirty="0" err="1" smtClean="0">
                <a:latin typeface="Algerian" pitchFamily="82" charset="0"/>
              </a:rPr>
              <a:t>Modelling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5E1034-6B5D-46AC-ADF2-C7ED547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36072" y="5351308"/>
            <a:ext cx="1191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4777A"/>
                </a:solidFill>
              </a:rPr>
              <a:t>ERASMUS+ project “INTEGRATED </a:t>
            </a:r>
            <a:r>
              <a:rPr lang="en-US" dirty="0">
                <a:solidFill>
                  <a:srgbClr val="04777A"/>
                </a:solidFill>
              </a:rPr>
              <a:t>DOCTORAL PROGRAM FOR ENVIRONMENTAL POLICY, MANAGEMENT AND TECHNOLOGY – INTENSE</a:t>
            </a:r>
            <a:r>
              <a:rPr lang="en-US" dirty="0" smtClean="0">
                <a:solidFill>
                  <a:srgbClr val="04777A"/>
                </a:solidFill>
              </a:rPr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595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800" b="1" dirty="0"/>
              <a:t>Course presentation: </a:t>
            </a:r>
            <a:endParaRPr lang="ru-RU" sz="28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2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32" y="180012"/>
            <a:ext cx="9061628" cy="860202"/>
          </a:xfrm>
        </p:spPr>
        <p:txBody>
          <a:bodyPr>
            <a:noAutofit/>
          </a:bodyPr>
          <a:lstStyle/>
          <a:p>
            <a:r>
              <a:rPr lang="en-US" sz="2800" dirty="0"/>
              <a:t>The offered materials include PowerPoint </a:t>
            </a:r>
            <a:r>
              <a:rPr lang="en-US" sz="2800" dirty="0" smtClean="0"/>
              <a:t>presentations </a:t>
            </a:r>
            <a:r>
              <a:rPr lang="en-US" sz="2800" dirty="0"/>
              <a:t>that cover theoretical </a:t>
            </a:r>
            <a:r>
              <a:rPr lang="en-US" sz="2800" dirty="0" smtClean="0"/>
              <a:t>issues of the topic :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975" y="2476235"/>
            <a:ext cx="6531429" cy="35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1" y="1223158"/>
            <a:ext cx="5543418" cy="304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4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61" y="158240"/>
            <a:ext cx="9061628" cy="669074"/>
          </a:xfrm>
        </p:spPr>
        <p:txBody>
          <a:bodyPr>
            <a:noAutofit/>
          </a:bodyPr>
          <a:lstStyle/>
          <a:p>
            <a:r>
              <a:rPr lang="en-US" sz="2800" dirty="0"/>
              <a:t>The course consists of </a:t>
            </a:r>
            <a:r>
              <a:rPr lang="en-US" sz="2800" dirty="0" smtClean="0"/>
              <a:t>4 practical work</a:t>
            </a:r>
            <a:r>
              <a:rPr lang="en-GB" sz="2800" dirty="0" smtClean="0"/>
              <a:t>: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34" y="1163782"/>
            <a:ext cx="10153631" cy="48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339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3503667" cy="717565"/>
          </a:xfrm>
        </p:spPr>
        <p:txBody>
          <a:bodyPr>
            <a:noAutofit/>
          </a:bodyPr>
          <a:lstStyle/>
          <a:p>
            <a:r>
              <a:rPr lang="en-US" sz="2800" dirty="0"/>
              <a:t>Test </a:t>
            </a:r>
            <a:r>
              <a:rPr lang="en-US" sz="2800" dirty="0" smtClean="0"/>
              <a:t>preparation 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37" y="1033153"/>
            <a:ext cx="8467324" cy="34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345" y="3670367"/>
            <a:ext cx="6951437" cy="24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240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681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061628" cy="6690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4777A"/>
                </a:solidFill>
              </a:rPr>
              <a:t>Course authors:</a:t>
            </a:r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09600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743" y="1426029"/>
            <a:ext cx="9590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en-US" sz="2400" b="1" dirty="0" err="1" smtClean="0">
                <a:solidFill>
                  <a:srgbClr val="04777A"/>
                </a:solidFill>
              </a:rPr>
              <a:t>Cooordinator</a:t>
            </a:r>
            <a:r>
              <a:rPr lang="ru-RU" sz="2400" dirty="0" smtClean="0"/>
              <a:t>: </a:t>
            </a:r>
            <a:r>
              <a:rPr lang="en-US" sz="2400" b="1" dirty="0" err="1" smtClean="0"/>
              <a:t>Andrii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Achasov</a:t>
            </a:r>
            <a:r>
              <a:rPr lang="en-US" sz="2400" dirty="0" smtClean="0"/>
              <a:t>,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 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(KKNU, </a:t>
            </a:r>
            <a:r>
              <a:rPr lang="en-US" sz="2400" i="1" dirty="0" smtClean="0"/>
              <a:t>Ukraine</a:t>
            </a:r>
            <a:endParaRPr lang="ru-RU" sz="2400" i="1" dirty="0" smtClean="0"/>
          </a:p>
          <a:p>
            <a:r>
              <a:rPr lang="en-US" sz="2400" dirty="0" smtClean="0"/>
              <a:t>                          </a:t>
            </a:r>
            <a:r>
              <a:rPr lang="en-US" sz="2400" dirty="0" smtClean="0">
                <a:hlinkClick r:id="rId2"/>
              </a:rPr>
              <a:t>achasov@karazin.ua</a:t>
            </a:r>
            <a:endParaRPr lang="en-US" sz="2400" dirty="0" smtClean="0"/>
          </a:p>
          <a:p>
            <a:endParaRPr lang="en-US" sz="2400" b="1" dirty="0" smtClean="0">
              <a:solidFill>
                <a:srgbClr val="04777A"/>
              </a:solidFill>
            </a:endParaRPr>
          </a:p>
          <a:p>
            <a:r>
              <a:rPr lang="en-US" sz="2400" b="1" dirty="0" smtClean="0">
                <a:solidFill>
                  <a:srgbClr val="04777A"/>
                </a:solidFill>
              </a:rPr>
              <a:t>Authors</a:t>
            </a:r>
            <a:r>
              <a:rPr lang="en-US" sz="2400" b="1" dirty="0">
                <a:solidFill>
                  <a:srgbClr val="04777A"/>
                </a:solidFill>
              </a:rPr>
              <a:t>:</a:t>
            </a:r>
            <a:r>
              <a:rPr lang="en-US" sz="2400" dirty="0" smtClean="0"/>
              <a:t>          </a:t>
            </a:r>
            <a:r>
              <a:rPr lang="en-US" sz="2400" b="1" dirty="0" err="1" smtClean="0"/>
              <a:t>Andrii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Achasov</a:t>
            </a:r>
            <a:r>
              <a:rPr lang="en-US" sz="2400" dirty="0" smtClean="0"/>
              <a:t>, </a:t>
            </a:r>
          </a:p>
          <a:p>
            <a:pPr indent="1800000"/>
            <a:r>
              <a:rPr lang="en-US" sz="2400" i="1" dirty="0" smtClean="0"/>
              <a:t>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</a:t>
            </a:r>
            <a:r>
              <a:rPr lang="en-US" sz="2400" i="1" dirty="0" smtClean="0"/>
              <a:t>KKNU), </a:t>
            </a:r>
            <a:r>
              <a:rPr lang="en-US" sz="2400" i="1" dirty="0"/>
              <a:t>Ukraine</a:t>
            </a:r>
            <a:endParaRPr lang="ru-RU" sz="2400" i="1" dirty="0"/>
          </a:p>
          <a:p>
            <a:pPr indent="1800000"/>
            <a:r>
              <a:rPr lang="en-US" sz="2400" b="1" dirty="0" err="1" smtClean="0"/>
              <a:t>Anatolii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Polevoy</a:t>
            </a:r>
            <a:r>
              <a:rPr lang="en-US" sz="2400" b="1" dirty="0" smtClean="0"/>
              <a:t> , </a:t>
            </a:r>
          </a:p>
          <a:p>
            <a:pPr indent="1800000"/>
            <a:r>
              <a:rPr lang="en-US" sz="2400" dirty="0" smtClean="0"/>
              <a:t>Odessa State Environmental University </a:t>
            </a:r>
            <a:r>
              <a:rPr lang="en-US" sz="2400" i="1" dirty="0" smtClean="0"/>
              <a:t>(OSEU)</a:t>
            </a:r>
            <a:r>
              <a:rPr lang="en-US" sz="2400" dirty="0" smtClean="0"/>
              <a:t>, Ukraine</a:t>
            </a:r>
          </a:p>
        </p:txBody>
      </p:sp>
    </p:spTree>
    <p:extLst>
      <p:ext uri="{BB962C8B-B14F-4D97-AF65-F5344CB8AC3E}">
        <p14:creationId xmlns:p14="http://schemas.microsoft.com/office/powerpoint/2010/main" val="122770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8602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2144" y="1463447"/>
            <a:ext cx="6564086" cy="44692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0" i="1" dirty="0" smtClean="0"/>
              <a:t>The course "</a:t>
            </a:r>
            <a:r>
              <a:rPr lang="en-US" sz="2800" b="0" i="1" dirty="0" err="1" smtClean="0"/>
              <a:t>Geomatics</a:t>
            </a:r>
            <a:r>
              <a:rPr lang="en-US" sz="2800" b="0" i="1" dirty="0" smtClean="0"/>
              <a:t> and Modeling" is designed for PhD graduate students, conducting research on "environmental protection". </a:t>
            </a:r>
            <a:endParaRPr lang="ru-RU" sz="2800" b="0" i="1" dirty="0" smtClean="0"/>
          </a:p>
          <a:p>
            <a:pPr algn="just"/>
            <a:r>
              <a:rPr lang="en-US" sz="2800" b="0" i="1" dirty="0" smtClean="0"/>
              <a:t>The course is designed to increase the level of knowledge and skills of graduate students in the application of </a:t>
            </a:r>
            <a:r>
              <a:rPr lang="en-US" sz="2800" b="0" i="1" dirty="0" err="1" smtClean="0"/>
              <a:t>geomatics</a:t>
            </a:r>
            <a:r>
              <a:rPr lang="en-US" sz="2800" b="0" i="1" dirty="0" smtClean="0"/>
              <a:t> and modeling in research. </a:t>
            </a:r>
            <a:endParaRPr lang="ru-RU" sz="2800" b="0" i="1" smtClean="0"/>
          </a:p>
          <a:p>
            <a:pPr algn="just"/>
            <a:r>
              <a:rPr lang="en-US" sz="2800" b="0" i="1" smtClean="0"/>
              <a:t>The </a:t>
            </a:r>
            <a:r>
              <a:rPr lang="en-US" sz="2800" b="0" i="1" dirty="0" smtClean="0"/>
              <a:t>course involves active independent and classroom work with specialized computer software.</a:t>
            </a:r>
            <a:endParaRPr lang="ru-RU" sz="2800" b="0" i="1" dirty="0" smtClean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"/>
          </a:blip>
          <a:srcRect/>
          <a:stretch>
            <a:fillRect/>
          </a:stretch>
        </p:blipFill>
        <p:spPr bwMode="auto">
          <a:xfrm>
            <a:off x="7024453" y="1128157"/>
            <a:ext cx="3151319" cy="442355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794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6400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Aims 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24504" y="1262743"/>
            <a:ext cx="9024295" cy="4027714"/>
          </a:xfrm>
        </p:spPr>
        <p:txBody>
          <a:bodyPr>
            <a:noAutofit/>
          </a:bodyPr>
          <a:lstStyle/>
          <a:p>
            <a:pPr algn="just"/>
            <a:r>
              <a:rPr lang="en-US" b="0" dirty="0" smtClean="0"/>
              <a:t>The course aims to teach PhD students in the methods of </a:t>
            </a:r>
            <a:r>
              <a:rPr lang="en-US" b="0" dirty="0" err="1" smtClean="0"/>
              <a:t>geomatics</a:t>
            </a:r>
            <a:r>
              <a:rPr lang="en-US" b="0" dirty="0" smtClean="0"/>
              <a:t> and modeling in the implementation of their specific scientific research as part of the preparation of a doctoral dissertation (PhD).</a:t>
            </a:r>
            <a:endParaRPr lang="ru-RU" b="0" dirty="0" smtClean="0"/>
          </a:p>
          <a:p>
            <a:pPr algn="just"/>
            <a:r>
              <a:rPr lang="en-US" b="0" dirty="0" smtClean="0"/>
              <a:t>The brevity of the course "</a:t>
            </a:r>
            <a:r>
              <a:rPr lang="en-US" b="0" dirty="0" err="1" smtClean="0"/>
              <a:t>Geomatics</a:t>
            </a:r>
            <a:r>
              <a:rPr lang="en-US" b="0" dirty="0" smtClean="0"/>
              <a:t> and Modeling" presupposes the accelerated integration of knowledge and skills acquired during training at the first or second educational levels. </a:t>
            </a:r>
            <a:r>
              <a:rPr lang="en-US" b="0" dirty="0" err="1" smtClean="0"/>
              <a:t>Geomatics</a:t>
            </a:r>
            <a:r>
              <a:rPr lang="en-US" b="0" dirty="0" smtClean="0"/>
              <a:t> and modeling are now used in almost all branches of science and technology. These scientific areas include a huge variety of methods and technologies for solving specific scientific and practical problems. In the course of preliminary training, graduate students already have a basic knowledge base in these disciplines.</a:t>
            </a:r>
            <a:endParaRPr lang="ru-RU" b="0" dirty="0" smtClean="0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3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11" y="159252"/>
            <a:ext cx="9061628" cy="6027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General learning outcomes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302828"/>
            <a:ext cx="10124689" cy="468085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8947947"/>
              </p:ext>
            </p:extLst>
          </p:nvPr>
        </p:nvGraphicFramePr>
        <p:xfrm>
          <a:off x="206829" y="968829"/>
          <a:ext cx="10036628" cy="516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70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1097050"/>
            <a:ext cx="7193860" cy="49712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29" y="321010"/>
            <a:ext cx="2264228" cy="664259"/>
          </a:xfrm>
        </p:spPr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04777A"/>
                </a:solidFill>
              </a:rPr>
              <a:t>Syllabus</a:t>
            </a:r>
            <a:endParaRPr lang="en-US" sz="36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32" y="439388"/>
            <a:ext cx="7255824" cy="50125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12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1927"/>
            <a:ext cx="8869783" cy="43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026" y="1535350"/>
            <a:ext cx="557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dist.karazin.ua/moodle/course/view.php?id=2291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9450" y="1116279"/>
            <a:ext cx="6976151" cy="38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гнутая вниз стрелка 9"/>
          <p:cNvSpPr/>
          <p:nvPr/>
        </p:nvSpPr>
        <p:spPr>
          <a:xfrm rot="16957419">
            <a:off x="3203913" y="3127827"/>
            <a:ext cx="4325154" cy="11394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26" y="171573"/>
            <a:ext cx="9014352" cy="85263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04777A"/>
                </a:solidFill>
              </a:rPr>
              <a:t>The course is available on the </a:t>
            </a:r>
            <a:r>
              <a:rPr lang="en-US" sz="3700" dirty="0" smtClean="0">
                <a:solidFill>
                  <a:srgbClr val="04777A"/>
                </a:solidFill>
              </a:rPr>
              <a:t>KKNU Moodle </a:t>
            </a:r>
            <a:endParaRPr lang="en-US" sz="3700" dirty="0">
              <a:solidFill>
                <a:srgbClr val="047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7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86091"/>
            <a:ext cx="9302899" cy="89362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Types and forms of classes, methods of interaction between teacher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student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6573" y="892630"/>
            <a:ext cx="10058400" cy="5072742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The </a:t>
            </a:r>
            <a:r>
              <a:rPr lang="en-US" b="0" dirty="0"/>
              <a:t>course </a:t>
            </a:r>
            <a:r>
              <a:rPr lang="en-US" b="0" dirty="0" smtClean="0"/>
              <a:t>“Geomatics and Modelling" </a:t>
            </a:r>
            <a:r>
              <a:rPr lang="en-US" b="0" dirty="0"/>
              <a:t>is studied in the </a:t>
            </a:r>
            <a:r>
              <a:rPr lang="en-US" b="0" dirty="0" smtClean="0"/>
              <a:t>1-st </a:t>
            </a:r>
            <a:r>
              <a:rPr lang="en-US" b="0" dirty="0"/>
              <a:t>semester in PhD program and consists of 2 sections and ends with </a:t>
            </a:r>
            <a:r>
              <a:rPr lang="en-US" b="0" dirty="0" smtClean="0"/>
              <a:t>the</a:t>
            </a:r>
            <a:r>
              <a:rPr lang="uk-UA" b="0" dirty="0" smtClean="0"/>
              <a:t> </a:t>
            </a:r>
            <a:r>
              <a:rPr lang="en-US" b="0" dirty="0" smtClean="0"/>
              <a:t>final test</a:t>
            </a:r>
            <a:r>
              <a:rPr lang="en-US" b="0" dirty="0" smtClean="0">
                <a:solidFill>
                  <a:srgbClr val="FF0000"/>
                </a:solidFill>
              </a:rPr>
              <a:t>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sz="2800" i="1" dirty="0"/>
              <a:t>The course includes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theoretical material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practical </a:t>
            </a:r>
            <a:r>
              <a:rPr lang="en-US" b="0" dirty="0"/>
              <a:t>tasks and recommendations for their </a:t>
            </a:r>
            <a:r>
              <a:rPr lang="en-US" b="0" dirty="0" smtClean="0"/>
              <a:t>implementation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questions </a:t>
            </a:r>
            <a:r>
              <a:rPr lang="en-US" b="0" dirty="0"/>
              <a:t>for self-examination </a:t>
            </a:r>
            <a:endParaRPr lang="en-US" b="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knowledge </a:t>
            </a:r>
            <a:r>
              <a:rPr lang="en-US" b="0" dirty="0"/>
              <a:t>control (in particular, examination task</a:t>
            </a:r>
            <a:r>
              <a:rPr lang="en-US" b="0" dirty="0" smtClean="0"/>
              <a:t>)</a:t>
            </a:r>
            <a:endParaRPr lang="en-US" b="0" dirty="0"/>
          </a:p>
          <a:p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The </a:t>
            </a:r>
            <a:r>
              <a:rPr lang="en-US" b="0" dirty="0"/>
              <a:t>course consists of a complex of lectures on </a:t>
            </a:r>
            <a:r>
              <a:rPr lang="ru-RU" b="0" dirty="0" smtClean="0"/>
              <a:t>5</a:t>
            </a:r>
            <a:r>
              <a:rPr lang="en-US" b="0" dirty="0" smtClean="0"/>
              <a:t> </a:t>
            </a:r>
            <a:r>
              <a:rPr lang="en-US" b="0" dirty="0"/>
              <a:t>topics and </a:t>
            </a:r>
            <a:r>
              <a:rPr lang="ru-RU" b="0" dirty="0" smtClean="0"/>
              <a:t>5</a:t>
            </a:r>
            <a:r>
              <a:rPr lang="en-US" b="0" dirty="0" smtClean="0"/>
              <a:t> </a:t>
            </a:r>
            <a:r>
              <a:rPr lang="en-US" b="0" dirty="0"/>
              <a:t>practical </a:t>
            </a:r>
            <a:r>
              <a:rPr lang="en-US" b="0" dirty="0" smtClean="0"/>
              <a:t>tasks</a:t>
            </a:r>
            <a:r>
              <a:rPr lang="ru-RU" b="0" dirty="0" smtClean="0"/>
              <a:t> </a:t>
            </a:r>
            <a:r>
              <a:rPr lang="en-US" b="0" dirty="0" smtClean="0"/>
              <a:t>and the final test.</a:t>
            </a:r>
            <a:endParaRPr lang="en-US" b="0" dirty="0"/>
          </a:p>
          <a:p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For individual consultations – “Forum”.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221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71849"/>
            <a:ext cx="5779324" cy="484017"/>
          </a:xfrm>
        </p:spPr>
        <p:txBody>
          <a:bodyPr>
            <a:noAutofit/>
          </a:bodyPr>
          <a:lstStyle/>
          <a:p>
            <a:r>
              <a:rPr lang="en-US" sz="3700" dirty="0">
                <a:solidFill>
                  <a:srgbClr val="04777A"/>
                </a:solidFill>
              </a:rPr>
              <a:t>The course is divided into </a:t>
            </a:r>
            <a:r>
              <a:rPr lang="en-US" sz="3700" dirty="0" smtClean="0">
                <a:solidFill>
                  <a:srgbClr val="04777A"/>
                </a:solidFill>
              </a:rPr>
              <a:t>2 sections:</a:t>
            </a:r>
            <a:endParaRPr lang="en-US" sz="37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4833"/>
            <a:ext cx="7632864" cy="26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730" y="3104494"/>
            <a:ext cx="6506853" cy="31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932718" y="1759917"/>
            <a:ext cx="2043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Section 1. </a:t>
            </a:r>
            <a:r>
              <a:rPr lang="en-US" dirty="0" err="1" smtClean="0"/>
              <a:t>Geomatics</a:t>
            </a:r>
            <a:r>
              <a:rPr lang="en-US" dirty="0" smtClean="0"/>
              <a:t> in ecology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9358" y="485938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Section 2. Modeling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817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958896" cy="505788"/>
          </a:xfrm>
        </p:spPr>
        <p:txBody>
          <a:bodyPr>
            <a:noAutofit/>
          </a:bodyPr>
          <a:lstStyle/>
          <a:p>
            <a:r>
              <a:rPr lang="en-US" sz="2800" dirty="0"/>
              <a:t>Each </a:t>
            </a:r>
            <a:r>
              <a:rPr lang="en-US" sz="2800" dirty="0" smtClean="0"/>
              <a:t>topic contains q</a:t>
            </a:r>
            <a:r>
              <a:rPr lang="en-GB" sz="2800" dirty="0" err="1" smtClean="0"/>
              <a:t>uestions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82" y="930354"/>
            <a:ext cx="10104763" cy="49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4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576</Words>
  <Application>Microsoft Office PowerPoint</Application>
  <PresentationFormat>Произвольный</PresentationFormat>
  <Paragraphs>86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Dark Theme</vt:lpstr>
      <vt:lpstr>Geomatics and Modelling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Katerina</cp:lastModifiedBy>
  <cp:revision>361</cp:revision>
  <dcterms:created xsi:type="dcterms:W3CDTF">2018-03-23T19:47:02Z</dcterms:created>
  <dcterms:modified xsi:type="dcterms:W3CDTF">2021-03-11T13:27:28Z</dcterms:modified>
</cp:coreProperties>
</file>