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6" r:id="rId3"/>
    <p:sldId id="354" r:id="rId4"/>
    <p:sldId id="350" r:id="rId5"/>
    <p:sldId id="351" r:id="rId6"/>
    <p:sldId id="352" r:id="rId7"/>
    <p:sldId id="363" r:id="rId8"/>
    <p:sldId id="353" r:id="rId9"/>
    <p:sldId id="378" r:id="rId10"/>
    <p:sldId id="377" r:id="rId11"/>
    <p:sldId id="376" r:id="rId12"/>
    <p:sldId id="375" r:id="rId13"/>
    <p:sldId id="374" r:id="rId14"/>
    <p:sldId id="373" r:id="rId15"/>
    <p:sldId id="372" r:id="rId16"/>
    <p:sldId id="371" r:id="rId17"/>
    <p:sldId id="369" r:id="rId18"/>
    <p:sldId id="3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77A"/>
    <a:srgbClr val="005828"/>
    <a:srgbClr val="034B4D"/>
    <a:srgbClr val="800000"/>
    <a:srgbClr val="617F74"/>
    <a:srgbClr val="7E9A8B"/>
    <a:srgbClr val="023B3C"/>
    <a:srgbClr val="19D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9718" autoAdjust="0"/>
  </p:normalViewPr>
  <p:slideViewPr>
    <p:cSldViewPr snapToGrid="0">
      <p:cViewPr varScale="1">
        <p:scale>
          <a:sx n="68" d="100"/>
          <a:sy n="68" d="100"/>
        </p:scale>
        <p:origin x="38" y="35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16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C6365-1FA0-469C-BF1B-4EF1211B1D1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86EEBC-BB83-49D4-8E1C-E6B97133130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</a:rPr>
            <a:t>By the end of the course, successful students will:</a:t>
          </a:r>
          <a:endParaRPr lang="ru-RU" sz="2000" dirty="0">
            <a:solidFill>
              <a:schemeClr val="tx1"/>
            </a:solidFill>
          </a:endParaRPr>
        </a:p>
      </dgm:t>
    </dgm:pt>
    <dgm:pt modelId="{D79AC62A-6240-4BBB-9823-04F57DF5ECF7}" type="parTrans" cxnId="{6F98F250-20C3-49A6-95AE-62584EA9D6E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E70A7C-58D4-4B8B-9898-171DD426FEBD}" type="sibTrans" cxnId="{6F98F250-20C3-49A6-95AE-62584EA9D6E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6800C15-14C8-44A6-9B20-BD973ED0051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understand the general questions of the philosophy of science;</a:t>
          </a:r>
          <a:endParaRPr lang="ru-RU" sz="2000" dirty="0">
            <a:solidFill>
              <a:schemeClr val="tx1"/>
            </a:solidFill>
          </a:endParaRPr>
        </a:p>
      </dgm:t>
    </dgm:pt>
    <dgm:pt modelId="{D0955775-051B-4DF5-8348-98D9289035C3}" type="parTrans" cxnId="{242E5402-38C7-41CC-AC11-12E04F7AE0E4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77D107E-FCBF-45AF-8C28-F5F7B6B3F5BE}" type="sibTrans" cxnId="{242E5402-38C7-41CC-AC11-12E04F7AE0E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72A1256-1D05-4BF0-BE12-E3BB5DDC760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fluent in the terminology of the philosophy of science;</a:t>
          </a:r>
          <a:endParaRPr lang="ru-RU" sz="2000" dirty="0">
            <a:solidFill>
              <a:schemeClr val="tx1"/>
            </a:solidFill>
          </a:endParaRPr>
        </a:p>
      </dgm:t>
    </dgm:pt>
    <dgm:pt modelId="{FD0585E9-1566-4C40-97E8-18A4E6A3D464}" type="parTrans" cxnId="{BA9EF8FF-365E-4F96-9CCC-0892ABD3E1E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5C90B40-F2C9-4EF5-AA24-754AEDCBC75C}" type="sibTrans" cxnId="{BA9EF8FF-365E-4F96-9CCC-0892ABD3E1E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22C82C8-C920-425B-8872-113CEF8C996C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to think critically about the applicability of science as a philosophical category of cognition;</a:t>
          </a:r>
          <a:endParaRPr lang="ru-RU" sz="2000" dirty="0">
            <a:solidFill>
              <a:schemeClr val="tx1"/>
            </a:solidFill>
          </a:endParaRPr>
        </a:p>
      </dgm:t>
    </dgm:pt>
    <dgm:pt modelId="{94E4C418-56AE-4465-834D-FA02F017AF24}" type="parTrans" cxnId="{2B4BFC53-CC24-4A2D-B82A-E6647880ED37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AD97F1C-FB6E-4D6C-A934-C5B271FC7DFA}" type="sibTrans" cxnId="{2B4BFC53-CC24-4A2D-B82A-E6647880ED3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C643DE9-034C-4CE8-8FD2-221242134DA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</a:rPr>
            <a:t>understand the methodology of the philosophy of science;</a:t>
          </a:r>
          <a:endParaRPr lang="ru-RU" sz="2000" dirty="0">
            <a:solidFill>
              <a:schemeClr val="tx1"/>
            </a:solidFill>
          </a:endParaRPr>
        </a:p>
      </dgm:t>
    </dgm:pt>
    <dgm:pt modelId="{CC125B88-FB99-4426-9F27-37169C74FA2F}" type="parTrans" cxnId="{9152CAEF-C05A-4ECB-9D0A-B9A4B6743589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B9C7D60-CE35-45D3-8742-6C06D8ED3DB4}" type="sibTrans" cxnId="{9152CAEF-C05A-4ECB-9D0A-B9A4B674358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364F22D-B5DD-426D-858F-E7803A7F70D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be able to identify key philosophical problems of natural and technical  sciences;</a:t>
          </a:r>
          <a:endParaRPr lang="ru-RU" sz="2000" dirty="0">
            <a:solidFill>
              <a:schemeClr val="tx1"/>
            </a:solidFill>
          </a:endParaRPr>
        </a:p>
      </dgm:t>
    </dgm:pt>
    <dgm:pt modelId="{FF5ADCD9-8C3D-42ED-96F6-97835F4038DC}" type="parTrans" cxnId="{CFD7DB38-8CBF-4012-9895-34F9D40A111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AC026E4-AB7E-4610-856B-8E93C9DD5141}" type="sibTrans" cxnId="{CFD7DB38-8CBF-4012-9895-34F9D40A111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E21ABBB-52D7-4EC8-A4E0-9BAE2518A04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be able to identify key philosophical problems of humanities;</a:t>
          </a:r>
          <a:endParaRPr lang="ru-RU" sz="2000" dirty="0">
            <a:solidFill>
              <a:schemeClr val="tx1"/>
            </a:solidFill>
          </a:endParaRPr>
        </a:p>
      </dgm:t>
    </dgm:pt>
    <dgm:pt modelId="{646CAA5A-9E41-4B4E-A0BE-8185123FFA7C}" type="parTrans" cxnId="{2EF07DF4-AAE1-4211-912F-6DDCB716E4D4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3784758C-10AD-402A-A7D2-700198DAF149}" type="sibTrans" cxnId="{2EF07DF4-AAE1-4211-912F-6DDCB716E4D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0715AD9-B8F7-4152-8C0C-037F45005C5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>
              <a:solidFill>
                <a:schemeClr val="tx1"/>
              </a:solidFill>
            </a:rPr>
            <a:t>be able to identify key philosophical problems of social sciences;</a:t>
          </a:r>
          <a:endParaRPr lang="ru-RU" sz="2000" dirty="0">
            <a:solidFill>
              <a:schemeClr val="tx1"/>
            </a:solidFill>
          </a:endParaRPr>
        </a:p>
      </dgm:t>
    </dgm:pt>
    <dgm:pt modelId="{D9E4B8FF-C236-464B-AED5-5E68D721E882}" type="parTrans" cxnId="{7C94E3C6-0C9C-4AB2-A110-C841E01685A1}">
      <dgm:prSet custT="1"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F6CB00D-7973-4E8E-A9DC-5F9AC5B989E2}" type="sibTrans" cxnId="{7C94E3C6-0C9C-4AB2-A110-C841E01685A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2412B22-0E85-4F7D-AFD6-DB6D5A5760BC}" type="pres">
      <dgm:prSet presAssocID="{0CCC6365-1FA0-469C-BF1B-4EF1211B1D1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C344C-F35C-44E0-8F33-2A8111242678}" type="pres">
      <dgm:prSet presAssocID="{6686EEBC-BB83-49D4-8E1C-E6B97133130A}" presName="root1" presStyleCnt="0"/>
      <dgm:spPr/>
    </dgm:pt>
    <dgm:pt modelId="{0CBACEF3-A073-4724-B5FD-A51D75FE0993}" type="pres">
      <dgm:prSet presAssocID="{6686EEBC-BB83-49D4-8E1C-E6B97133130A}" presName="LevelOneTextNode" presStyleLbl="node0" presStyleIdx="0" presStyleCnt="1" custScaleY="142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3F970-BA3D-447A-9708-5C2C372D8A90}" type="pres">
      <dgm:prSet presAssocID="{6686EEBC-BB83-49D4-8E1C-E6B97133130A}" presName="level2hierChild" presStyleCnt="0"/>
      <dgm:spPr/>
    </dgm:pt>
    <dgm:pt modelId="{AC577054-6E58-4D06-AED3-DD16F9CA7E13}" type="pres">
      <dgm:prSet presAssocID="{D0955775-051B-4DF5-8348-98D9289035C3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07B241CD-F425-46AE-8C4A-AFAADB586E7D}" type="pres">
      <dgm:prSet presAssocID="{D0955775-051B-4DF5-8348-98D9289035C3}" presName="connTx" presStyleLbl="parChTrans1D2" presStyleIdx="0" presStyleCnt="7"/>
      <dgm:spPr/>
      <dgm:t>
        <a:bodyPr/>
        <a:lstStyle/>
        <a:p>
          <a:endParaRPr lang="ru-RU"/>
        </a:p>
      </dgm:t>
    </dgm:pt>
    <dgm:pt modelId="{46B5EFFF-F172-4081-8A1A-00AD69CA7A01}" type="pres">
      <dgm:prSet presAssocID="{96800C15-14C8-44A6-9B20-BD973ED00516}" presName="root2" presStyleCnt="0"/>
      <dgm:spPr/>
    </dgm:pt>
    <dgm:pt modelId="{24FBE08F-11F1-4983-90FC-9E3FA2F516AB}" type="pres">
      <dgm:prSet presAssocID="{96800C15-14C8-44A6-9B20-BD973ED00516}" presName="LevelTwoTextNode" presStyleLbl="node2" presStyleIdx="0" presStyleCnt="7" custScaleX="393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18333-F134-4327-A100-C878816AC27C}" type="pres">
      <dgm:prSet presAssocID="{96800C15-14C8-44A6-9B20-BD973ED00516}" presName="level3hierChild" presStyleCnt="0"/>
      <dgm:spPr/>
    </dgm:pt>
    <dgm:pt modelId="{35668DF7-1C7A-4F94-B21B-93EA6B1868D1}" type="pres">
      <dgm:prSet presAssocID="{FD0585E9-1566-4C40-97E8-18A4E6A3D464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E706F34B-F960-4B91-9B94-E548EB892D7A}" type="pres">
      <dgm:prSet presAssocID="{FD0585E9-1566-4C40-97E8-18A4E6A3D464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7600D92-1A79-4E5B-B8C3-8CA540396D4E}" type="pres">
      <dgm:prSet presAssocID="{B72A1256-1D05-4BF0-BE12-E3BB5DDC7600}" presName="root2" presStyleCnt="0"/>
      <dgm:spPr/>
    </dgm:pt>
    <dgm:pt modelId="{FB8BF3E2-DB6E-499C-B229-F50D43D7DDE9}" type="pres">
      <dgm:prSet presAssocID="{B72A1256-1D05-4BF0-BE12-E3BB5DDC7600}" presName="LevelTwoTextNode" presStyleLbl="node2" presStyleIdx="1" presStyleCnt="7" custScaleX="394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F47881-8960-4ACD-BF08-B05533981600}" type="pres">
      <dgm:prSet presAssocID="{B72A1256-1D05-4BF0-BE12-E3BB5DDC7600}" presName="level3hierChild" presStyleCnt="0"/>
      <dgm:spPr/>
    </dgm:pt>
    <dgm:pt modelId="{B524611E-B3A8-4383-B358-805FC40AF41D}" type="pres">
      <dgm:prSet presAssocID="{94E4C418-56AE-4465-834D-FA02F017AF24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A71191C7-ED93-41B0-BD60-2C7C713D5CD4}" type="pres">
      <dgm:prSet presAssocID="{94E4C418-56AE-4465-834D-FA02F017AF2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826C1F2-5D66-4239-A8E8-C75CF9D5EEA0}" type="pres">
      <dgm:prSet presAssocID="{C22C82C8-C920-425B-8872-113CEF8C996C}" presName="root2" presStyleCnt="0"/>
      <dgm:spPr/>
    </dgm:pt>
    <dgm:pt modelId="{528241C2-5820-45C9-A53C-2C72BE3B37CB}" type="pres">
      <dgm:prSet presAssocID="{C22C82C8-C920-425B-8872-113CEF8C996C}" presName="LevelTwoTextNode" presStyleLbl="node2" presStyleIdx="2" presStyleCnt="7" custScaleX="3948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D32859-E36D-4A9A-929D-9BB6805C5B02}" type="pres">
      <dgm:prSet presAssocID="{C22C82C8-C920-425B-8872-113CEF8C996C}" presName="level3hierChild" presStyleCnt="0"/>
      <dgm:spPr/>
    </dgm:pt>
    <dgm:pt modelId="{6BD0EF85-7642-42FF-BBCF-5388397F4356}" type="pres">
      <dgm:prSet presAssocID="{CC125B88-FB99-4426-9F27-37169C74FA2F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C0EC4029-3740-4C89-B5F2-D077D9ED44A7}" type="pres">
      <dgm:prSet presAssocID="{CC125B88-FB99-4426-9F27-37169C74FA2F}" presName="connTx" presStyleLbl="parChTrans1D2" presStyleIdx="3" presStyleCnt="7"/>
      <dgm:spPr/>
      <dgm:t>
        <a:bodyPr/>
        <a:lstStyle/>
        <a:p>
          <a:endParaRPr lang="ru-RU"/>
        </a:p>
      </dgm:t>
    </dgm:pt>
    <dgm:pt modelId="{2FE39493-5E57-486E-954A-C1EFAC799B39}" type="pres">
      <dgm:prSet presAssocID="{1C643DE9-034C-4CE8-8FD2-221242134DAE}" presName="root2" presStyleCnt="0"/>
      <dgm:spPr/>
    </dgm:pt>
    <dgm:pt modelId="{3A64946A-3CA8-40FB-B90C-FC32B06C41DF}" type="pres">
      <dgm:prSet presAssocID="{1C643DE9-034C-4CE8-8FD2-221242134DAE}" presName="LevelTwoTextNode" presStyleLbl="node2" presStyleIdx="3" presStyleCnt="7" custScaleX="397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68526-D81C-40F8-A268-4EB84798B90D}" type="pres">
      <dgm:prSet presAssocID="{1C643DE9-034C-4CE8-8FD2-221242134DAE}" presName="level3hierChild" presStyleCnt="0"/>
      <dgm:spPr/>
    </dgm:pt>
    <dgm:pt modelId="{9D83F56C-1B41-4C0B-AD61-47B4EC1D3C83}" type="pres">
      <dgm:prSet presAssocID="{FF5ADCD9-8C3D-42ED-96F6-97835F4038DC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73DBC716-CF02-4215-92B0-778E4DA26FC9}" type="pres">
      <dgm:prSet presAssocID="{FF5ADCD9-8C3D-42ED-96F6-97835F4038D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C6FBD46A-67FC-4D4E-9934-0F7403393248}" type="pres">
      <dgm:prSet presAssocID="{7364F22D-B5DD-426D-858F-E7803A7F70DB}" presName="root2" presStyleCnt="0"/>
      <dgm:spPr/>
    </dgm:pt>
    <dgm:pt modelId="{BD0E759B-6104-4D3A-B2F5-3EAF3F9BF3C6}" type="pres">
      <dgm:prSet presAssocID="{7364F22D-B5DD-426D-858F-E7803A7F70DB}" presName="LevelTwoTextNode" presStyleLbl="node2" presStyleIdx="4" presStyleCnt="7" custScaleX="399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775B10-51E2-4174-B10B-B6B269F8E0CC}" type="pres">
      <dgm:prSet presAssocID="{7364F22D-B5DD-426D-858F-E7803A7F70DB}" presName="level3hierChild" presStyleCnt="0"/>
      <dgm:spPr/>
    </dgm:pt>
    <dgm:pt modelId="{052200BA-997D-4E57-A870-4DA50560E7F2}" type="pres">
      <dgm:prSet presAssocID="{646CAA5A-9E41-4B4E-A0BE-8185123FFA7C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F6844CFB-88FD-4E98-A06A-83616A4731A1}" type="pres">
      <dgm:prSet presAssocID="{646CAA5A-9E41-4B4E-A0BE-8185123FFA7C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7FA8191-18A4-4DA1-8C4E-F24388CEE6DC}" type="pres">
      <dgm:prSet presAssocID="{6E21ABBB-52D7-4EC8-A4E0-9BAE2518A048}" presName="root2" presStyleCnt="0"/>
      <dgm:spPr/>
    </dgm:pt>
    <dgm:pt modelId="{67B7C8AF-E670-4C69-B6AC-F407314BC338}" type="pres">
      <dgm:prSet presAssocID="{6E21ABBB-52D7-4EC8-A4E0-9BAE2518A048}" presName="LevelTwoTextNode" presStyleLbl="node2" presStyleIdx="5" presStyleCnt="7" custScaleX="396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9E8D20-1BDC-40B6-9882-2020CB757368}" type="pres">
      <dgm:prSet presAssocID="{6E21ABBB-52D7-4EC8-A4E0-9BAE2518A048}" presName="level3hierChild" presStyleCnt="0"/>
      <dgm:spPr/>
    </dgm:pt>
    <dgm:pt modelId="{2E4FC73D-4FDB-4C17-9971-16B4D2B0280F}" type="pres">
      <dgm:prSet presAssocID="{D9E4B8FF-C236-464B-AED5-5E68D721E882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C7662687-2754-4DEE-9F33-76D1962383C6}" type="pres">
      <dgm:prSet presAssocID="{D9E4B8FF-C236-464B-AED5-5E68D721E88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5F41F626-1241-4345-A116-0195988C277E}" type="pres">
      <dgm:prSet presAssocID="{D0715AD9-B8F7-4152-8C0C-037F45005C50}" presName="root2" presStyleCnt="0"/>
      <dgm:spPr/>
    </dgm:pt>
    <dgm:pt modelId="{3519597D-2108-492C-8494-8D5294ED823A}" type="pres">
      <dgm:prSet presAssocID="{D0715AD9-B8F7-4152-8C0C-037F45005C50}" presName="LevelTwoTextNode" presStyleLbl="node2" presStyleIdx="6" presStyleCnt="7" custScaleX="396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2F1CDC-D6B1-417C-98AC-6A1100A6BBE9}" type="pres">
      <dgm:prSet presAssocID="{D0715AD9-B8F7-4152-8C0C-037F45005C50}" presName="level3hierChild" presStyleCnt="0"/>
      <dgm:spPr/>
    </dgm:pt>
  </dgm:ptLst>
  <dgm:cxnLst>
    <dgm:cxn modelId="{CCCBC13F-24B0-40CE-A287-A2FB21BFABE3}" type="presOf" srcId="{1C643DE9-034C-4CE8-8FD2-221242134DAE}" destId="{3A64946A-3CA8-40FB-B90C-FC32B06C41DF}" srcOrd="0" destOrd="0" presId="urn:microsoft.com/office/officeart/2008/layout/HorizontalMultiLevelHierarchy"/>
    <dgm:cxn modelId="{2B4BFC53-CC24-4A2D-B82A-E6647880ED37}" srcId="{6686EEBC-BB83-49D4-8E1C-E6B97133130A}" destId="{C22C82C8-C920-425B-8872-113CEF8C996C}" srcOrd="2" destOrd="0" parTransId="{94E4C418-56AE-4465-834D-FA02F017AF24}" sibTransId="{AAD97F1C-FB6E-4D6C-A934-C5B271FC7DFA}"/>
    <dgm:cxn modelId="{9A8658AB-5155-4E26-8053-9698FDCC5862}" type="presOf" srcId="{D0955775-051B-4DF5-8348-98D9289035C3}" destId="{07B241CD-F425-46AE-8C4A-AFAADB586E7D}" srcOrd="1" destOrd="0" presId="urn:microsoft.com/office/officeart/2008/layout/HorizontalMultiLevelHierarchy"/>
    <dgm:cxn modelId="{5DA46815-A629-4D5F-95A9-33F8043D383F}" type="presOf" srcId="{D0715AD9-B8F7-4152-8C0C-037F45005C50}" destId="{3519597D-2108-492C-8494-8D5294ED823A}" srcOrd="0" destOrd="0" presId="urn:microsoft.com/office/officeart/2008/layout/HorizontalMultiLevelHierarchy"/>
    <dgm:cxn modelId="{32ED7E01-5A2F-4CB8-9EC4-63909B11318A}" type="presOf" srcId="{0CCC6365-1FA0-469C-BF1B-4EF1211B1D16}" destId="{02412B22-0E85-4F7D-AFD6-DB6D5A5760BC}" srcOrd="0" destOrd="0" presId="urn:microsoft.com/office/officeart/2008/layout/HorizontalMultiLevelHierarchy"/>
    <dgm:cxn modelId="{8CCCD6BA-E84F-47F4-B5CD-5E08C5DDD726}" type="presOf" srcId="{D0955775-051B-4DF5-8348-98D9289035C3}" destId="{AC577054-6E58-4D06-AED3-DD16F9CA7E13}" srcOrd="0" destOrd="0" presId="urn:microsoft.com/office/officeart/2008/layout/HorizontalMultiLevelHierarchy"/>
    <dgm:cxn modelId="{242E5402-38C7-41CC-AC11-12E04F7AE0E4}" srcId="{6686EEBC-BB83-49D4-8E1C-E6B97133130A}" destId="{96800C15-14C8-44A6-9B20-BD973ED00516}" srcOrd="0" destOrd="0" parTransId="{D0955775-051B-4DF5-8348-98D9289035C3}" sibTransId="{277D107E-FCBF-45AF-8C28-F5F7B6B3F5BE}"/>
    <dgm:cxn modelId="{580DFE48-7392-4E9C-882A-5337B53DBD48}" type="presOf" srcId="{6E21ABBB-52D7-4EC8-A4E0-9BAE2518A048}" destId="{67B7C8AF-E670-4C69-B6AC-F407314BC338}" srcOrd="0" destOrd="0" presId="urn:microsoft.com/office/officeart/2008/layout/HorizontalMultiLevelHierarchy"/>
    <dgm:cxn modelId="{38B51B27-E92F-4B0C-B4A2-1992AAA346F2}" type="presOf" srcId="{FD0585E9-1566-4C40-97E8-18A4E6A3D464}" destId="{35668DF7-1C7A-4F94-B21B-93EA6B1868D1}" srcOrd="0" destOrd="0" presId="urn:microsoft.com/office/officeart/2008/layout/HorizontalMultiLevelHierarchy"/>
    <dgm:cxn modelId="{0E3B38B2-E23F-4CDF-A568-4B5A7F55BE6E}" type="presOf" srcId="{FF5ADCD9-8C3D-42ED-96F6-97835F4038DC}" destId="{73DBC716-CF02-4215-92B0-778E4DA26FC9}" srcOrd="1" destOrd="0" presId="urn:microsoft.com/office/officeart/2008/layout/HorizontalMultiLevelHierarchy"/>
    <dgm:cxn modelId="{1CB81502-2AFD-40A5-9F86-A3D4377B6F3F}" type="presOf" srcId="{646CAA5A-9E41-4B4E-A0BE-8185123FFA7C}" destId="{F6844CFB-88FD-4E98-A06A-83616A4731A1}" srcOrd="1" destOrd="0" presId="urn:microsoft.com/office/officeart/2008/layout/HorizontalMultiLevelHierarchy"/>
    <dgm:cxn modelId="{D77A052A-EE90-4918-A98D-B9A052D88AC5}" type="presOf" srcId="{6686EEBC-BB83-49D4-8E1C-E6B97133130A}" destId="{0CBACEF3-A073-4724-B5FD-A51D75FE0993}" srcOrd="0" destOrd="0" presId="urn:microsoft.com/office/officeart/2008/layout/HorizontalMultiLevelHierarchy"/>
    <dgm:cxn modelId="{BA9EF8FF-365E-4F96-9CCC-0892ABD3E1E1}" srcId="{6686EEBC-BB83-49D4-8E1C-E6B97133130A}" destId="{B72A1256-1D05-4BF0-BE12-E3BB5DDC7600}" srcOrd="1" destOrd="0" parTransId="{FD0585E9-1566-4C40-97E8-18A4E6A3D464}" sibTransId="{E5C90B40-F2C9-4EF5-AA24-754AEDCBC75C}"/>
    <dgm:cxn modelId="{8D455041-0CD7-4A8F-8DB4-1B2608AD9744}" type="presOf" srcId="{94E4C418-56AE-4465-834D-FA02F017AF24}" destId="{A71191C7-ED93-41B0-BD60-2C7C713D5CD4}" srcOrd="1" destOrd="0" presId="urn:microsoft.com/office/officeart/2008/layout/HorizontalMultiLevelHierarchy"/>
    <dgm:cxn modelId="{25AB09BA-6E11-4403-A8B2-9D8A2E782CA6}" type="presOf" srcId="{CC125B88-FB99-4426-9F27-37169C74FA2F}" destId="{6BD0EF85-7642-42FF-BBCF-5388397F4356}" srcOrd="0" destOrd="0" presId="urn:microsoft.com/office/officeart/2008/layout/HorizontalMultiLevelHierarchy"/>
    <dgm:cxn modelId="{96630081-8432-49F7-935B-777BA611D182}" type="presOf" srcId="{C22C82C8-C920-425B-8872-113CEF8C996C}" destId="{528241C2-5820-45C9-A53C-2C72BE3B37CB}" srcOrd="0" destOrd="0" presId="urn:microsoft.com/office/officeart/2008/layout/HorizontalMultiLevelHierarchy"/>
    <dgm:cxn modelId="{9CB0B23D-A7ED-4A22-87CA-A56078328119}" type="presOf" srcId="{FD0585E9-1566-4C40-97E8-18A4E6A3D464}" destId="{E706F34B-F960-4B91-9B94-E548EB892D7A}" srcOrd="1" destOrd="0" presId="urn:microsoft.com/office/officeart/2008/layout/HorizontalMultiLevelHierarchy"/>
    <dgm:cxn modelId="{CFD7DB38-8CBF-4012-9895-34F9D40A1111}" srcId="{6686EEBC-BB83-49D4-8E1C-E6B97133130A}" destId="{7364F22D-B5DD-426D-858F-E7803A7F70DB}" srcOrd="4" destOrd="0" parTransId="{FF5ADCD9-8C3D-42ED-96F6-97835F4038DC}" sibTransId="{7AC026E4-AB7E-4610-856B-8E93C9DD5141}"/>
    <dgm:cxn modelId="{4DE36E24-CFD6-43AD-9AF0-73B754BE1DD7}" type="presOf" srcId="{96800C15-14C8-44A6-9B20-BD973ED00516}" destId="{24FBE08F-11F1-4983-90FC-9E3FA2F516AB}" srcOrd="0" destOrd="0" presId="urn:microsoft.com/office/officeart/2008/layout/HorizontalMultiLevelHierarchy"/>
    <dgm:cxn modelId="{9152CAEF-C05A-4ECB-9D0A-B9A4B6743589}" srcId="{6686EEBC-BB83-49D4-8E1C-E6B97133130A}" destId="{1C643DE9-034C-4CE8-8FD2-221242134DAE}" srcOrd="3" destOrd="0" parTransId="{CC125B88-FB99-4426-9F27-37169C74FA2F}" sibTransId="{3B9C7D60-CE35-45D3-8742-6C06D8ED3DB4}"/>
    <dgm:cxn modelId="{6FFFA250-60EE-4EF2-A728-3B9F6488E5F1}" type="presOf" srcId="{94E4C418-56AE-4465-834D-FA02F017AF24}" destId="{B524611E-B3A8-4383-B358-805FC40AF41D}" srcOrd="0" destOrd="0" presId="urn:microsoft.com/office/officeart/2008/layout/HorizontalMultiLevelHierarchy"/>
    <dgm:cxn modelId="{56B2CFFC-C3FA-4006-BE92-4A8864A00C67}" type="presOf" srcId="{FF5ADCD9-8C3D-42ED-96F6-97835F4038DC}" destId="{9D83F56C-1B41-4C0B-AD61-47B4EC1D3C83}" srcOrd="0" destOrd="0" presId="urn:microsoft.com/office/officeart/2008/layout/HorizontalMultiLevelHierarchy"/>
    <dgm:cxn modelId="{F74DB3A5-2D16-4B72-90F8-29F43BA8D308}" type="presOf" srcId="{D9E4B8FF-C236-464B-AED5-5E68D721E882}" destId="{2E4FC73D-4FDB-4C17-9971-16B4D2B0280F}" srcOrd="0" destOrd="0" presId="urn:microsoft.com/office/officeart/2008/layout/HorizontalMultiLevelHierarchy"/>
    <dgm:cxn modelId="{E1444AA1-DD9B-4630-8339-ED1743AF0238}" type="presOf" srcId="{B72A1256-1D05-4BF0-BE12-E3BB5DDC7600}" destId="{FB8BF3E2-DB6E-499C-B229-F50D43D7DDE9}" srcOrd="0" destOrd="0" presId="urn:microsoft.com/office/officeart/2008/layout/HorizontalMultiLevelHierarchy"/>
    <dgm:cxn modelId="{6F98F250-20C3-49A6-95AE-62584EA9D6E2}" srcId="{0CCC6365-1FA0-469C-BF1B-4EF1211B1D16}" destId="{6686EEBC-BB83-49D4-8E1C-E6B97133130A}" srcOrd="0" destOrd="0" parTransId="{D79AC62A-6240-4BBB-9823-04F57DF5ECF7}" sibTransId="{71E70A7C-58D4-4B8B-9898-171DD426FEBD}"/>
    <dgm:cxn modelId="{841E4C2F-F777-4E69-9224-5A113AC84645}" type="presOf" srcId="{D9E4B8FF-C236-464B-AED5-5E68D721E882}" destId="{C7662687-2754-4DEE-9F33-76D1962383C6}" srcOrd="1" destOrd="0" presId="urn:microsoft.com/office/officeart/2008/layout/HorizontalMultiLevelHierarchy"/>
    <dgm:cxn modelId="{5006F302-5A39-4505-994F-A9B95CB0937D}" type="presOf" srcId="{CC125B88-FB99-4426-9F27-37169C74FA2F}" destId="{C0EC4029-3740-4C89-B5F2-D077D9ED44A7}" srcOrd="1" destOrd="0" presId="urn:microsoft.com/office/officeart/2008/layout/HorizontalMultiLevelHierarchy"/>
    <dgm:cxn modelId="{7C94E3C6-0C9C-4AB2-A110-C841E01685A1}" srcId="{6686EEBC-BB83-49D4-8E1C-E6B97133130A}" destId="{D0715AD9-B8F7-4152-8C0C-037F45005C50}" srcOrd="6" destOrd="0" parTransId="{D9E4B8FF-C236-464B-AED5-5E68D721E882}" sibTransId="{1F6CB00D-7973-4E8E-A9DC-5F9AC5B989E2}"/>
    <dgm:cxn modelId="{2EF07DF4-AAE1-4211-912F-6DDCB716E4D4}" srcId="{6686EEBC-BB83-49D4-8E1C-E6B97133130A}" destId="{6E21ABBB-52D7-4EC8-A4E0-9BAE2518A048}" srcOrd="5" destOrd="0" parTransId="{646CAA5A-9E41-4B4E-A0BE-8185123FFA7C}" sibTransId="{3784758C-10AD-402A-A7D2-700198DAF149}"/>
    <dgm:cxn modelId="{7BF41F60-F075-4FA0-9AA1-7B955E96DA8C}" type="presOf" srcId="{7364F22D-B5DD-426D-858F-E7803A7F70DB}" destId="{BD0E759B-6104-4D3A-B2F5-3EAF3F9BF3C6}" srcOrd="0" destOrd="0" presId="urn:microsoft.com/office/officeart/2008/layout/HorizontalMultiLevelHierarchy"/>
    <dgm:cxn modelId="{C68E7FA5-90E3-41FB-8F56-DD50C133641E}" type="presOf" srcId="{646CAA5A-9E41-4B4E-A0BE-8185123FFA7C}" destId="{052200BA-997D-4E57-A870-4DA50560E7F2}" srcOrd="0" destOrd="0" presId="urn:microsoft.com/office/officeart/2008/layout/HorizontalMultiLevelHierarchy"/>
    <dgm:cxn modelId="{F1F4E784-29A7-407B-91F8-21A2D45F2ACC}" type="presParOf" srcId="{02412B22-0E85-4F7D-AFD6-DB6D5A5760BC}" destId="{A60C344C-F35C-44E0-8F33-2A8111242678}" srcOrd="0" destOrd="0" presId="urn:microsoft.com/office/officeart/2008/layout/HorizontalMultiLevelHierarchy"/>
    <dgm:cxn modelId="{CB98538A-D3A6-48F7-8ACB-8551670C3690}" type="presParOf" srcId="{A60C344C-F35C-44E0-8F33-2A8111242678}" destId="{0CBACEF3-A073-4724-B5FD-A51D75FE0993}" srcOrd="0" destOrd="0" presId="urn:microsoft.com/office/officeart/2008/layout/HorizontalMultiLevelHierarchy"/>
    <dgm:cxn modelId="{3085845C-83DA-415F-9D1F-5BAD6E7EF796}" type="presParOf" srcId="{A60C344C-F35C-44E0-8F33-2A8111242678}" destId="{4C83F970-BA3D-447A-9708-5C2C372D8A90}" srcOrd="1" destOrd="0" presId="urn:microsoft.com/office/officeart/2008/layout/HorizontalMultiLevelHierarchy"/>
    <dgm:cxn modelId="{50F97E33-F159-41BB-8FCA-7E9485016B21}" type="presParOf" srcId="{4C83F970-BA3D-447A-9708-5C2C372D8A90}" destId="{AC577054-6E58-4D06-AED3-DD16F9CA7E13}" srcOrd="0" destOrd="0" presId="urn:microsoft.com/office/officeart/2008/layout/HorizontalMultiLevelHierarchy"/>
    <dgm:cxn modelId="{C54716EB-E669-4500-8CDF-471CAB707EA5}" type="presParOf" srcId="{AC577054-6E58-4D06-AED3-DD16F9CA7E13}" destId="{07B241CD-F425-46AE-8C4A-AFAADB586E7D}" srcOrd="0" destOrd="0" presId="urn:microsoft.com/office/officeart/2008/layout/HorizontalMultiLevelHierarchy"/>
    <dgm:cxn modelId="{0A5D7DA7-81C9-404F-8B86-CF474BFEE1FC}" type="presParOf" srcId="{4C83F970-BA3D-447A-9708-5C2C372D8A90}" destId="{46B5EFFF-F172-4081-8A1A-00AD69CA7A01}" srcOrd="1" destOrd="0" presId="urn:microsoft.com/office/officeart/2008/layout/HorizontalMultiLevelHierarchy"/>
    <dgm:cxn modelId="{76041353-4325-4A35-81E5-1305CA87786B}" type="presParOf" srcId="{46B5EFFF-F172-4081-8A1A-00AD69CA7A01}" destId="{24FBE08F-11F1-4983-90FC-9E3FA2F516AB}" srcOrd="0" destOrd="0" presId="urn:microsoft.com/office/officeart/2008/layout/HorizontalMultiLevelHierarchy"/>
    <dgm:cxn modelId="{F7159DF9-0E18-4573-8F5E-FEF8D462CD09}" type="presParOf" srcId="{46B5EFFF-F172-4081-8A1A-00AD69CA7A01}" destId="{CA418333-F134-4327-A100-C878816AC27C}" srcOrd="1" destOrd="0" presId="urn:microsoft.com/office/officeart/2008/layout/HorizontalMultiLevelHierarchy"/>
    <dgm:cxn modelId="{AECEF798-9F56-4EC1-B1B7-EEAF1D2C305B}" type="presParOf" srcId="{4C83F970-BA3D-447A-9708-5C2C372D8A90}" destId="{35668DF7-1C7A-4F94-B21B-93EA6B1868D1}" srcOrd="2" destOrd="0" presId="urn:microsoft.com/office/officeart/2008/layout/HorizontalMultiLevelHierarchy"/>
    <dgm:cxn modelId="{67EA31BC-8977-4CC9-92DD-48E1A90E77EA}" type="presParOf" srcId="{35668DF7-1C7A-4F94-B21B-93EA6B1868D1}" destId="{E706F34B-F960-4B91-9B94-E548EB892D7A}" srcOrd="0" destOrd="0" presId="urn:microsoft.com/office/officeart/2008/layout/HorizontalMultiLevelHierarchy"/>
    <dgm:cxn modelId="{56DA7775-C108-4915-A1EA-F5244E8DC310}" type="presParOf" srcId="{4C83F970-BA3D-447A-9708-5C2C372D8A90}" destId="{57600D92-1A79-4E5B-B8C3-8CA540396D4E}" srcOrd="3" destOrd="0" presId="urn:microsoft.com/office/officeart/2008/layout/HorizontalMultiLevelHierarchy"/>
    <dgm:cxn modelId="{7EA2ECB6-3C83-423B-83FE-9972DD01E630}" type="presParOf" srcId="{57600D92-1A79-4E5B-B8C3-8CA540396D4E}" destId="{FB8BF3E2-DB6E-499C-B229-F50D43D7DDE9}" srcOrd="0" destOrd="0" presId="urn:microsoft.com/office/officeart/2008/layout/HorizontalMultiLevelHierarchy"/>
    <dgm:cxn modelId="{2F616F80-6A46-4F79-85C3-1F5F2C6C9A52}" type="presParOf" srcId="{57600D92-1A79-4E5B-B8C3-8CA540396D4E}" destId="{CBF47881-8960-4ACD-BF08-B05533981600}" srcOrd="1" destOrd="0" presId="urn:microsoft.com/office/officeart/2008/layout/HorizontalMultiLevelHierarchy"/>
    <dgm:cxn modelId="{A1D4E815-C278-49CC-AB3B-A296D8438F74}" type="presParOf" srcId="{4C83F970-BA3D-447A-9708-5C2C372D8A90}" destId="{B524611E-B3A8-4383-B358-805FC40AF41D}" srcOrd="4" destOrd="0" presId="urn:microsoft.com/office/officeart/2008/layout/HorizontalMultiLevelHierarchy"/>
    <dgm:cxn modelId="{F7C44B59-55D8-49F4-BEC3-4EA7DD61FD3D}" type="presParOf" srcId="{B524611E-B3A8-4383-B358-805FC40AF41D}" destId="{A71191C7-ED93-41B0-BD60-2C7C713D5CD4}" srcOrd="0" destOrd="0" presId="urn:microsoft.com/office/officeart/2008/layout/HorizontalMultiLevelHierarchy"/>
    <dgm:cxn modelId="{8C80014B-3A4D-4034-86E3-67F46D60FB00}" type="presParOf" srcId="{4C83F970-BA3D-447A-9708-5C2C372D8A90}" destId="{5826C1F2-5D66-4239-A8E8-C75CF9D5EEA0}" srcOrd="5" destOrd="0" presId="urn:microsoft.com/office/officeart/2008/layout/HorizontalMultiLevelHierarchy"/>
    <dgm:cxn modelId="{BEC059A2-F1C9-489D-8EEB-1CA19C58133A}" type="presParOf" srcId="{5826C1F2-5D66-4239-A8E8-C75CF9D5EEA0}" destId="{528241C2-5820-45C9-A53C-2C72BE3B37CB}" srcOrd="0" destOrd="0" presId="urn:microsoft.com/office/officeart/2008/layout/HorizontalMultiLevelHierarchy"/>
    <dgm:cxn modelId="{7C734407-802B-4EEC-80B8-FC6D1ADEC1D6}" type="presParOf" srcId="{5826C1F2-5D66-4239-A8E8-C75CF9D5EEA0}" destId="{77D32859-E36D-4A9A-929D-9BB6805C5B02}" srcOrd="1" destOrd="0" presId="urn:microsoft.com/office/officeart/2008/layout/HorizontalMultiLevelHierarchy"/>
    <dgm:cxn modelId="{2DDBAD79-84BD-4621-B220-E05C7A100CE4}" type="presParOf" srcId="{4C83F970-BA3D-447A-9708-5C2C372D8A90}" destId="{6BD0EF85-7642-42FF-BBCF-5388397F4356}" srcOrd="6" destOrd="0" presId="urn:microsoft.com/office/officeart/2008/layout/HorizontalMultiLevelHierarchy"/>
    <dgm:cxn modelId="{224ABDDE-11AD-40C7-B0ED-DA0926CF422F}" type="presParOf" srcId="{6BD0EF85-7642-42FF-BBCF-5388397F4356}" destId="{C0EC4029-3740-4C89-B5F2-D077D9ED44A7}" srcOrd="0" destOrd="0" presId="urn:microsoft.com/office/officeart/2008/layout/HorizontalMultiLevelHierarchy"/>
    <dgm:cxn modelId="{89343C89-A8D1-45E3-AF69-A2C3E7F7F0CB}" type="presParOf" srcId="{4C83F970-BA3D-447A-9708-5C2C372D8A90}" destId="{2FE39493-5E57-486E-954A-C1EFAC799B39}" srcOrd="7" destOrd="0" presId="urn:microsoft.com/office/officeart/2008/layout/HorizontalMultiLevelHierarchy"/>
    <dgm:cxn modelId="{6DBC72DC-D7C5-44D7-BB51-293E28BEB74A}" type="presParOf" srcId="{2FE39493-5E57-486E-954A-C1EFAC799B39}" destId="{3A64946A-3CA8-40FB-B90C-FC32B06C41DF}" srcOrd="0" destOrd="0" presId="urn:microsoft.com/office/officeart/2008/layout/HorizontalMultiLevelHierarchy"/>
    <dgm:cxn modelId="{D0034E1C-AC7E-4486-ACBC-94BFE0ABCAAB}" type="presParOf" srcId="{2FE39493-5E57-486E-954A-C1EFAC799B39}" destId="{18368526-D81C-40F8-A268-4EB84798B90D}" srcOrd="1" destOrd="0" presId="urn:microsoft.com/office/officeart/2008/layout/HorizontalMultiLevelHierarchy"/>
    <dgm:cxn modelId="{81CE0906-D344-470E-A74F-541B84344C2E}" type="presParOf" srcId="{4C83F970-BA3D-447A-9708-5C2C372D8A90}" destId="{9D83F56C-1B41-4C0B-AD61-47B4EC1D3C83}" srcOrd="8" destOrd="0" presId="urn:microsoft.com/office/officeart/2008/layout/HorizontalMultiLevelHierarchy"/>
    <dgm:cxn modelId="{9A9DD3A6-79FD-4F18-8118-B358187816B7}" type="presParOf" srcId="{9D83F56C-1B41-4C0B-AD61-47B4EC1D3C83}" destId="{73DBC716-CF02-4215-92B0-778E4DA26FC9}" srcOrd="0" destOrd="0" presId="urn:microsoft.com/office/officeart/2008/layout/HorizontalMultiLevelHierarchy"/>
    <dgm:cxn modelId="{9A45778E-A766-49F9-B271-B2A482AE8A92}" type="presParOf" srcId="{4C83F970-BA3D-447A-9708-5C2C372D8A90}" destId="{C6FBD46A-67FC-4D4E-9934-0F7403393248}" srcOrd="9" destOrd="0" presId="urn:microsoft.com/office/officeart/2008/layout/HorizontalMultiLevelHierarchy"/>
    <dgm:cxn modelId="{1E7407B7-B7DE-41E8-9E8E-0AAC9EA510DE}" type="presParOf" srcId="{C6FBD46A-67FC-4D4E-9934-0F7403393248}" destId="{BD0E759B-6104-4D3A-B2F5-3EAF3F9BF3C6}" srcOrd="0" destOrd="0" presId="urn:microsoft.com/office/officeart/2008/layout/HorizontalMultiLevelHierarchy"/>
    <dgm:cxn modelId="{2E506932-CC78-4828-9912-38051915DAD9}" type="presParOf" srcId="{C6FBD46A-67FC-4D4E-9934-0F7403393248}" destId="{F7775B10-51E2-4174-B10B-B6B269F8E0CC}" srcOrd="1" destOrd="0" presId="urn:microsoft.com/office/officeart/2008/layout/HorizontalMultiLevelHierarchy"/>
    <dgm:cxn modelId="{17D45A84-ADB8-48C2-B9F3-F25FCFA34562}" type="presParOf" srcId="{4C83F970-BA3D-447A-9708-5C2C372D8A90}" destId="{052200BA-997D-4E57-A870-4DA50560E7F2}" srcOrd="10" destOrd="0" presId="urn:microsoft.com/office/officeart/2008/layout/HorizontalMultiLevelHierarchy"/>
    <dgm:cxn modelId="{AD74C5AC-666C-4A89-BE32-FE6A4BE4D565}" type="presParOf" srcId="{052200BA-997D-4E57-A870-4DA50560E7F2}" destId="{F6844CFB-88FD-4E98-A06A-83616A4731A1}" srcOrd="0" destOrd="0" presId="urn:microsoft.com/office/officeart/2008/layout/HorizontalMultiLevelHierarchy"/>
    <dgm:cxn modelId="{67B6B3BC-59B4-448E-84D9-79C6380D4D8E}" type="presParOf" srcId="{4C83F970-BA3D-447A-9708-5C2C372D8A90}" destId="{B7FA8191-18A4-4DA1-8C4E-F24388CEE6DC}" srcOrd="11" destOrd="0" presId="urn:microsoft.com/office/officeart/2008/layout/HorizontalMultiLevelHierarchy"/>
    <dgm:cxn modelId="{D61052D4-F5E5-4972-AF23-96235FA272C1}" type="presParOf" srcId="{B7FA8191-18A4-4DA1-8C4E-F24388CEE6DC}" destId="{67B7C8AF-E670-4C69-B6AC-F407314BC338}" srcOrd="0" destOrd="0" presId="urn:microsoft.com/office/officeart/2008/layout/HorizontalMultiLevelHierarchy"/>
    <dgm:cxn modelId="{33CE50FA-506F-4B68-ACE4-460F8C81D5AB}" type="presParOf" srcId="{B7FA8191-18A4-4DA1-8C4E-F24388CEE6DC}" destId="{879E8D20-1BDC-40B6-9882-2020CB757368}" srcOrd="1" destOrd="0" presId="urn:microsoft.com/office/officeart/2008/layout/HorizontalMultiLevelHierarchy"/>
    <dgm:cxn modelId="{2107F52D-5543-4715-A1A2-B049C5ECA26C}" type="presParOf" srcId="{4C83F970-BA3D-447A-9708-5C2C372D8A90}" destId="{2E4FC73D-4FDB-4C17-9971-16B4D2B0280F}" srcOrd="12" destOrd="0" presId="urn:microsoft.com/office/officeart/2008/layout/HorizontalMultiLevelHierarchy"/>
    <dgm:cxn modelId="{56935077-F40F-46CD-A8FD-367531541C36}" type="presParOf" srcId="{2E4FC73D-4FDB-4C17-9971-16B4D2B0280F}" destId="{C7662687-2754-4DEE-9F33-76D1962383C6}" srcOrd="0" destOrd="0" presId="urn:microsoft.com/office/officeart/2008/layout/HorizontalMultiLevelHierarchy"/>
    <dgm:cxn modelId="{1C61ABE7-AD39-444A-BF07-68E5CCF09F28}" type="presParOf" srcId="{4C83F970-BA3D-447A-9708-5C2C372D8A90}" destId="{5F41F626-1241-4345-A116-0195988C277E}" srcOrd="13" destOrd="0" presId="urn:microsoft.com/office/officeart/2008/layout/HorizontalMultiLevelHierarchy"/>
    <dgm:cxn modelId="{6C88B93D-CF9F-444B-BEF5-362824D103FA}" type="presParOf" srcId="{5F41F626-1241-4345-A116-0195988C277E}" destId="{3519597D-2108-492C-8494-8D5294ED823A}" srcOrd="0" destOrd="0" presId="urn:microsoft.com/office/officeart/2008/layout/HorizontalMultiLevelHierarchy"/>
    <dgm:cxn modelId="{E7F2B691-5DA0-46DF-A5B3-15C5F926EBA5}" type="presParOf" srcId="{5F41F626-1241-4345-A116-0195988C277E}" destId="{EF2F1CDC-D6B1-417C-98AC-6A1100A6BBE9}" srcOrd="1" destOrd="0" presId="urn:microsoft.com/office/officeart/2008/layout/HorizontalMultiLevelHierarchy"/>
  </dgm:cxnLst>
  <dgm:bg/>
  <dgm:whole>
    <a:ln>
      <a:solidFill>
        <a:schemeClr val="accent1">
          <a:lumMod val="20000"/>
          <a:lumOff val="8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FC73D-4FDB-4C17-9971-16B4D2B0280F}">
      <dsp:nvSpPr>
        <dsp:cNvPr id="0" name=""/>
        <dsp:cNvSpPr/>
      </dsp:nvSpPr>
      <dsp:spPr>
        <a:xfrm>
          <a:off x="1146890" y="2584752"/>
          <a:ext cx="398539" cy="227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269" y="0"/>
              </a:lnTo>
              <a:lnTo>
                <a:pt x="199269" y="2278236"/>
              </a:lnTo>
              <a:lnTo>
                <a:pt x="398539" y="2278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88338" y="3666049"/>
        <a:ext cx="115641" cy="115641"/>
      </dsp:txXfrm>
    </dsp:sp>
    <dsp:sp modelId="{052200BA-997D-4E57-A870-4DA50560E7F2}">
      <dsp:nvSpPr>
        <dsp:cNvPr id="0" name=""/>
        <dsp:cNvSpPr/>
      </dsp:nvSpPr>
      <dsp:spPr>
        <a:xfrm>
          <a:off x="1146890" y="2584752"/>
          <a:ext cx="398539" cy="1518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269" y="0"/>
              </a:lnTo>
              <a:lnTo>
                <a:pt x="199269" y="1518824"/>
              </a:lnTo>
              <a:lnTo>
                <a:pt x="398539" y="1518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306903" y="3304907"/>
        <a:ext cx="78512" cy="78512"/>
      </dsp:txXfrm>
    </dsp:sp>
    <dsp:sp modelId="{9D83F56C-1B41-4C0B-AD61-47B4EC1D3C83}">
      <dsp:nvSpPr>
        <dsp:cNvPr id="0" name=""/>
        <dsp:cNvSpPr/>
      </dsp:nvSpPr>
      <dsp:spPr>
        <a:xfrm>
          <a:off x="1146890" y="2584752"/>
          <a:ext cx="398539" cy="759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269" y="0"/>
              </a:lnTo>
              <a:lnTo>
                <a:pt x="199269" y="759412"/>
              </a:lnTo>
              <a:lnTo>
                <a:pt x="398539" y="759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324718" y="2943017"/>
        <a:ext cx="42881" cy="42881"/>
      </dsp:txXfrm>
    </dsp:sp>
    <dsp:sp modelId="{6BD0EF85-7642-42FF-BBCF-5388397F4356}">
      <dsp:nvSpPr>
        <dsp:cNvPr id="0" name=""/>
        <dsp:cNvSpPr/>
      </dsp:nvSpPr>
      <dsp:spPr>
        <a:xfrm>
          <a:off x="1146890" y="2539032"/>
          <a:ext cx="3985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53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336196" y="2574788"/>
        <a:ext cx="19926" cy="19926"/>
      </dsp:txXfrm>
    </dsp:sp>
    <dsp:sp modelId="{B524611E-B3A8-4383-B358-805FC40AF41D}">
      <dsp:nvSpPr>
        <dsp:cNvPr id="0" name=""/>
        <dsp:cNvSpPr/>
      </dsp:nvSpPr>
      <dsp:spPr>
        <a:xfrm>
          <a:off x="1146890" y="1825339"/>
          <a:ext cx="398539" cy="759412"/>
        </a:xfrm>
        <a:custGeom>
          <a:avLst/>
          <a:gdLst/>
          <a:ahLst/>
          <a:cxnLst/>
          <a:rect l="0" t="0" r="0" b="0"/>
          <a:pathLst>
            <a:path>
              <a:moveTo>
                <a:pt x="0" y="759412"/>
              </a:moveTo>
              <a:lnTo>
                <a:pt x="199269" y="759412"/>
              </a:lnTo>
              <a:lnTo>
                <a:pt x="199269" y="0"/>
              </a:lnTo>
              <a:lnTo>
                <a:pt x="3985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324718" y="2183605"/>
        <a:ext cx="42881" cy="42881"/>
      </dsp:txXfrm>
    </dsp:sp>
    <dsp:sp modelId="{35668DF7-1C7A-4F94-B21B-93EA6B1868D1}">
      <dsp:nvSpPr>
        <dsp:cNvPr id="0" name=""/>
        <dsp:cNvSpPr/>
      </dsp:nvSpPr>
      <dsp:spPr>
        <a:xfrm>
          <a:off x="1146890" y="1065927"/>
          <a:ext cx="398539" cy="1518824"/>
        </a:xfrm>
        <a:custGeom>
          <a:avLst/>
          <a:gdLst/>
          <a:ahLst/>
          <a:cxnLst/>
          <a:rect l="0" t="0" r="0" b="0"/>
          <a:pathLst>
            <a:path>
              <a:moveTo>
                <a:pt x="0" y="1518824"/>
              </a:moveTo>
              <a:lnTo>
                <a:pt x="199269" y="1518824"/>
              </a:lnTo>
              <a:lnTo>
                <a:pt x="199269" y="0"/>
              </a:lnTo>
              <a:lnTo>
                <a:pt x="3985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306903" y="1786083"/>
        <a:ext cx="78512" cy="78512"/>
      </dsp:txXfrm>
    </dsp:sp>
    <dsp:sp modelId="{AC577054-6E58-4D06-AED3-DD16F9CA7E13}">
      <dsp:nvSpPr>
        <dsp:cNvPr id="0" name=""/>
        <dsp:cNvSpPr/>
      </dsp:nvSpPr>
      <dsp:spPr>
        <a:xfrm>
          <a:off x="1146890" y="306515"/>
          <a:ext cx="398539" cy="2278236"/>
        </a:xfrm>
        <a:custGeom>
          <a:avLst/>
          <a:gdLst/>
          <a:ahLst/>
          <a:cxnLst/>
          <a:rect l="0" t="0" r="0" b="0"/>
          <a:pathLst>
            <a:path>
              <a:moveTo>
                <a:pt x="0" y="2278236"/>
              </a:moveTo>
              <a:lnTo>
                <a:pt x="199269" y="2278236"/>
              </a:lnTo>
              <a:lnTo>
                <a:pt x="199269" y="0"/>
              </a:lnTo>
              <a:lnTo>
                <a:pt x="3985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</a:endParaRPr>
        </a:p>
      </dsp:txBody>
      <dsp:txXfrm>
        <a:off x="1288338" y="1387813"/>
        <a:ext cx="115641" cy="115641"/>
      </dsp:txXfrm>
    </dsp:sp>
    <dsp:sp modelId="{0CBACEF3-A073-4724-B5FD-A51D75FE0993}">
      <dsp:nvSpPr>
        <dsp:cNvPr id="0" name=""/>
        <dsp:cNvSpPr/>
      </dsp:nvSpPr>
      <dsp:spPr>
        <a:xfrm rot="16200000">
          <a:off x="-1431225" y="2280987"/>
          <a:ext cx="4548702" cy="60752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By the end of the course, successful students will: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-1431225" y="2280987"/>
        <a:ext cx="4548702" cy="607529"/>
      </dsp:txXfrm>
    </dsp:sp>
    <dsp:sp modelId="{24FBE08F-11F1-4983-90FC-9E3FA2F516AB}">
      <dsp:nvSpPr>
        <dsp:cNvPr id="0" name=""/>
        <dsp:cNvSpPr/>
      </dsp:nvSpPr>
      <dsp:spPr>
        <a:xfrm>
          <a:off x="1545429" y="2751"/>
          <a:ext cx="7851007" cy="60752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understand the general questions of the philosophy of science;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45429" y="2751"/>
        <a:ext cx="7851007" cy="607529"/>
      </dsp:txXfrm>
    </dsp:sp>
    <dsp:sp modelId="{FB8BF3E2-DB6E-499C-B229-F50D43D7DDE9}">
      <dsp:nvSpPr>
        <dsp:cNvPr id="0" name=""/>
        <dsp:cNvSpPr/>
      </dsp:nvSpPr>
      <dsp:spPr>
        <a:xfrm>
          <a:off x="1545429" y="762163"/>
          <a:ext cx="7861329" cy="60752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fluent in the terminology of the philosophy of science;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45429" y="762163"/>
        <a:ext cx="7861329" cy="607529"/>
      </dsp:txXfrm>
    </dsp:sp>
    <dsp:sp modelId="{528241C2-5820-45C9-A53C-2C72BE3B37CB}">
      <dsp:nvSpPr>
        <dsp:cNvPr id="0" name=""/>
        <dsp:cNvSpPr/>
      </dsp:nvSpPr>
      <dsp:spPr>
        <a:xfrm>
          <a:off x="1545429" y="1521575"/>
          <a:ext cx="7868403" cy="60752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to think critically about the applicability of science as a philosophical category of cognition;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45429" y="1521575"/>
        <a:ext cx="7868403" cy="607529"/>
      </dsp:txXfrm>
    </dsp:sp>
    <dsp:sp modelId="{3A64946A-3CA8-40FB-B90C-FC32B06C41DF}">
      <dsp:nvSpPr>
        <dsp:cNvPr id="0" name=""/>
        <dsp:cNvSpPr/>
      </dsp:nvSpPr>
      <dsp:spPr>
        <a:xfrm>
          <a:off x="1545429" y="2280987"/>
          <a:ext cx="7926690" cy="60752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</a:rPr>
            <a:t>understand the methodology of the philosophy of science;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45429" y="2280987"/>
        <a:ext cx="7926690" cy="607529"/>
      </dsp:txXfrm>
    </dsp:sp>
    <dsp:sp modelId="{BD0E759B-6104-4D3A-B2F5-3EAF3F9BF3C6}">
      <dsp:nvSpPr>
        <dsp:cNvPr id="0" name=""/>
        <dsp:cNvSpPr/>
      </dsp:nvSpPr>
      <dsp:spPr>
        <a:xfrm>
          <a:off x="1545429" y="3040399"/>
          <a:ext cx="7951838" cy="60752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be able to identify key philosophical problems of natural and technical  sciences;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45429" y="3040399"/>
        <a:ext cx="7951838" cy="607529"/>
      </dsp:txXfrm>
    </dsp:sp>
    <dsp:sp modelId="{67B7C8AF-E670-4C69-B6AC-F407314BC338}">
      <dsp:nvSpPr>
        <dsp:cNvPr id="0" name=""/>
        <dsp:cNvSpPr/>
      </dsp:nvSpPr>
      <dsp:spPr>
        <a:xfrm>
          <a:off x="1545429" y="3799811"/>
          <a:ext cx="7898453" cy="60752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be able to identify key philosophical problems of humanities;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45429" y="3799811"/>
        <a:ext cx="7898453" cy="607529"/>
      </dsp:txXfrm>
    </dsp:sp>
    <dsp:sp modelId="{3519597D-2108-492C-8494-8D5294ED823A}">
      <dsp:nvSpPr>
        <dsp:cNvPr id="0" name=""/>
        <dsp:cNvSpPr/>
      </dsp:nvSpPr>
      <dsp:spPr>
        <a:xfrm>
          <a:off x="1545429" y="4559223"/>
          <a:ext cx="7902518" cy="60752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>
              <a:solidFill>
                <a:schemeClr val="tx1"/>
              </a:solidFill>
            </a:rPr>
            <a:t>be able to identify key philosophical problems of social sciences;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545429" y="4559223"/>
        <a:ext cx="7902518" cy="607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6B83-9BFE-4578-BCFF-29BE376C7814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424B-E979-49E7-861B-D2C4B64B7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3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5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424B-E979-49E7-861B-D2C4B64B73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4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FBAB31-0EAE-434E-A868-0E068DB90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8765"/>
            <a:ext cx="9144000" cy="22196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2CB8EA-3F37-44B8-8105-0C0D12450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1624"/>
            <a:ext cx="9144000" cy="110265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D49189-BEA2-4B87-B76B-CCDC799B1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57835" cy="365125"/>
          </a:xfrm>
        </p:spPr>
        <p:txBody>
          <a:bodyPr/>
          <a:lstStyle/>
          <a:p>
            <a:fld id="{90B3AFDE-9D7A-4EE2-AA6C-0B62F3149ACB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393213-7BCC-4764-BCC4-67E6AEFD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3954" y="6356350"/>
            <a:ext cx="6992470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B191C-A95C-44D0-8D33-AC452D1D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7788" y="6356350"/>
            <a:ext cx="753036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5B42764-D032-4155-AE90-75FEF19D5DF2}"/>
              </a:ext>
            </a:extLst>
          </p:cNvPr>
          <p:cNvSpPr/>
          <p:nvPr userDrawn="1"/>
        </p:nvSpPr>
        <p:spPr>
          <a:xfrm>
            <a:off x="0" y="0"/>
            <a:ext cx="12192000" cy="833718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321851-C617-4944-B6D0-65BF626A6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02" y="871730"/>
            <a:ext cx="1892144" cy="133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59905F-95E3-446B-AA28-565BBEDA12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85" y="1087327"/>
            <a:ext cx="4753139" cy="10478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0DDB643-8D6D-44A9-BC2A-C8AB14618ED1}"/>
              </a:ext>
            </a:extLst>
          </p:cNvPr>
          <p:cNvSpPr/>
          <p:nvPr userDrawn="1"/>
        </p:nvSpPr>
        <p:spPr>
          <a:xfrm>
            <a:off x="0" y="6147886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CD9A3FA-90AC-4A00-8777-EDB770D259D0}"/>
              </a:ext>
            </a:extLst>
          </p:cNvPr>
          <p:cNvSpPr/>
          <p:nvPr userDrawn="1"/>
        </p:nvSpPr>
        <p:spPr>
          <a:xfrm>
            <a:off x="0" y="247582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</a:rPr>
              <a:t>Integrated Doctoral Program for Environmental Policy, Management and Technology | INTENSE | 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29308719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AC54B6-F2DF-4D5E-90DE-E130D324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301AC4-B137-4F6F-BE30-CB5E3D447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248A3D-2253-41E4-946E-74E9396B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5650-27E2-436E-9D70-074498ED4A72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737DB-4A3B-4E5A-B2BA-F13BFAB8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87" y="6356350"/>
            <a:ext cx="7355541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D92933-165B-428C-9F2E-90A3416A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601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23625DA-1504-4B52-A5AE-C52B97E1B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16737" y="365125"/>
            <a:ext cx="183104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977D36-AE8A-407B-A1E1-4BFD898B6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63A4EB-B0C5-4ACD-8DBB-59AF0F72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2825-600E-4F76-863D-0CA3B6839422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0DBE7E-A41F-4783-BD4C-95B5A317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8574F2-C7AB-44DE-80FD-2878A8C8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59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BE7CB9-989B-4C85-84F4-50A200E4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003F74-095B-4240-81BB-44E376273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4D75E-FC7D-48D3-9D8C-D4669275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04047" cy="365125"/>
          </a:xfrm>
        </p:spPr>
        <p:txBody>
          <a:bodyPr/>
          <a:lstStyle/>
          <a:p>
            <a:fld id="{27025086-EE80-4516-8FF2-D8EF2AB4646C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B33DCA-CFFE-4527-AC91-682D6B8A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3271" y="6356350"/>
            <a:ext cx="7207623" cy="365125"/>
          </a:xfr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62D0E7-17E3-4160-9794-5AC923FF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8470" y="6356350"/>
            <a:ext cx="672353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035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D02050-D482-49D1-BD05-D349C37A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52831"/>
            <a:ext cx="10515600" cy="250964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1A0857-5736-4752-AAA8-B9607623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B239B3-958C-45FE-96A6-29BBD23F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36812" cy="365125"/>
          </a:xfrm>
        </p:spPr>
        <p:txBody>
          <a:bodyPr/>
          <a:lstStyle/>
          <a:p>
            <a:fld id="{ABF87574-7E6F-4177-8266-A519BF51321C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BEAFCA-3163-416B-AC02-CF50A335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2587" y="6356350"/>
            <a:ext cx="742277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C4DBC6-CB63-462E-8091-48647747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834" y="6356350"/>
            <a:ext cx="510989" cy="365125"/>
          </a:xfrm>
        </p:spPr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0B04163-E6A0-4D7D-B2F9-CE1802F46ADF}"/>
              </a:ext>
            </a:extLst>
          </p:cNvPr>
          <p:cNvSpPr/>
          <p:nvPr userDrawn="1"/>
        </p:nvSpPr>
        <p:spPr>
          <a:xfrm>
            <a:off x="-6350" y="6185204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A5C5FE7-6A27-44D1-93D5-6A7FC1FC0D31}"/>
              </a:ext>
            </a:extLst>
          </p:cNvPr>
          <p:cNvSpPr/>
          <p:nvPr userDrawn="1"/>
        </p:nvSpPr>
        <p:spPr>
          <a:xfrm>
            <a:off x="0" y="490818"/>
            <a:ext cx="1219200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6F09585-9A05-4FA0-B57D-454CAF7C0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71" y="566931"/>
            <a:ext cx="1892144" cy="1333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D2B49D-A93A-476C-85B6-30601CDB5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54" y="782528"/>
            <a:ext cx="4753139" cy="10478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D7F02DF-BD00-4CFE-ACE8-0FB98367D34E}"/>
              </a:ext>
            </a:extLst>
          </p:cNvPr>
          <p:cNvSpPr/>
          <p:nvPr userDrawn="1"/>
        </p:nvSpPr>
        <p:spPr>
          <a:xfrm>
            <a:off x="0" y="0"/>
            <a:ext cx="12192000" cy="463830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D9C60A-4B45-4C09-AF75-29C8AC8702EA}"/>
              </a:ext>
            </a:extLst>
          </p:cNvPr>
          <p:cNvSpPr/>
          <p:nvPr userDrawn="1"/>
        </p:nvSpPr>
        <p:spPr>
          <a:xfrm>
            <a:off x="0" y="56710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/>
              </a:rPr>
              <a:t>Integrated Doctoral Program for Environmental Policy, Management and Technology | INTENSE | 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307131092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13ADC3-D400-4B04-959C-5D6CB141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DF7A72-D3A5-4B0D-AFF0-9ED8172C6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596EF8-F7A7-4B09-8B39-908634D39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77862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3E4686-9FBE-4639-AD60-30A40477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9D9AD-A605-4117-8EB0-0D4AB84CC7D6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D3CDC4-DD6C-4616-AEAA-9544CD30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0AFF39-3B21-42F4-B989-046ECDF4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00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3AE2FE-BF2E-4D5E-9B37-5BE417C4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11103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5EC5249-0AEA-4DD8-AB58-A8BC4850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3243E25-36EF-459B-B52C-E89E259EF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586318-E0DD-42D6-8A9B-64FEB47C7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377862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70EC13-F025-491B-B0E8-EAE0A1E30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377862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6685B2D-84FE-4FD2-82EF-78A34972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C0B71-DA22-4703-ABAC-0FCD47F084C7}" type="datetime1">
              <a:rPr lang="en-US" smtClean="0"/>
              <a:t>3/12/2021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0925B8-0663-4F25-B50A-5CD82117E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BD27C35-9D02-4541-8C30-5BE1AFDA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28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55B1A-9241-475E-8A80-2ABEBADC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07B945-320E-4913-9D1C-676087EF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4A26-1725-4F9C-9CFD-A19829749F39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7FC8795-94F9-41FD-9CBC-8839D596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875AD4-7639-4362-8E60-0EC4E607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987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D18FC83-8208-4C80-8E2B-2E968105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1661-5324-4987-A8F2-58A7C0A93720}" type="datetime1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103D114-AA93-4C95-9109-81F8701B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A08D57-4B8A-449A-8018-5F5BDAD2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58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7A74A-03A3-47DD-9375-A5B06E6B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E770D2-EB9C-4268-B5BB-00947684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47676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D6E865-8475-4A67-AE50-0C9F683FE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D21531-2864-4311-81E9-F1551CD4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CB30-3C70-4D7C-8101-B7715AE1B9C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D62A4F-F9A7-46EB-8823-2EE731235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52C445-B90B-47A3-BAFD-13040890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419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D8D807-24B0-4A60-B89D-34AAF46E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8DAB3A-8175-4672-A7F2-070518E0B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76763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860C3D-FF5E-46DE-A82E-5A5BC5FF4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EE7905-26DD-4B6D-8476-9F1ECADF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A79BE-F2A1-458C-A114-C5ED6143DB3A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5A340B-865C-4A02-9D0E-B7BE4B608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6035" y="6356350"/>
            <a:ext cx="73017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COURSE : PHILOSOPHY OF SCIENCE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AC0ADB-4F0F-4899-8087-519B57C6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D8815B6-C2B0-40FB-9A23-E441E98A516C}"/>
              </a:ext>
            </a:extLst>
          </p:cNvPr>
          <p:cNvSpPr/>
          <p:nvPr userDrawn="1"/>
        </p:nvSpPr>
        <p:spPr>
          <a:xfrm>
            <a:off x="0" y="6228860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457576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18716F-9854-4D8B-ADFD-7AEAD19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2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E073C4-4030-401F-926A-9B2F83B2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12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8B043A-F36F-459B-949F-262193484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36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073A8A-026D-44FC-A1BA-CE275BA88AF4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C6931C-0E34-4411-90C5-2F87BF3C4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9141" y="6356350"/>
            <a:ext cx="735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COURSE : PHILOSOPHY OF SCIENCE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3F917D-1C18-41F3-A599-CD8274C77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2258" y="6356350"/>
            <a:ext cx="6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FF06463-181E-431C-B1FC-EE1A52AAA4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52E19F5-B98F-4C73-8163-42F1994F03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28" y="407977"/>
            <a:ext cx="986415" cy="695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26C19D8-4466-4826-9347-2750868D43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545" y="1403757"/>
            <a:ext cx="1369380" cy="3018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360C5BF-CC71-4F8B-B577-93801FA24BDD}"/>
              </a:ext>
            </a:extLst>
          </p:cNvPr>
          <p:cNvSpPr/>
          <p:nvPr userDrawn="1"/>
        </p:nvSpPr>
        <p:spPr>
          <a:xfrm>
            <a:off x="0" y="6228860"/>
            <a:ext cx="12192000" cy="75592"/>
          </a:xfrm>
          <a:prstGeom prst="rect">
            <a:avLst/>
          </a:prstGeom>
          <a:gradFill>
            <a:gsLst>
              <a:gs pos="0">
                <a:srgbClr val="7E9A8B">
                  <a:alpha val="85000"/>
                  <a:lumMod val="83000"/>
                </a:srgbClr>
              </a:gs>
              <a:gs pos="70000">
                <a:srgbClr val="023B3C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278403E-BF73-4938-AA86-670C7FB533B2}"/>
              </a:ext>
            </a:extLst>
          </p:cNvPr>
          <p:cNvSpPr/>
          <p:nvPr userDrawn="1"/>
        </p:nvSpPr>
        <p:spPr>
          <a:xfrm rot="5400000">
            <a:off x="8914616" y="3288579"/>
            <a:ext cx="4403235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34B4D"/>
                </a:solidFill>
                <a:effectLst/>
              </a:rPr>
              <a:t>Integrated Doctoral Program for Environmental Policy, Management and Technology</a:t>
            </a:r>
            <a:br>
              <a:rPr lang="en-US" b="1" dirty="0">
                <a:solidFill>
                  <a:srgbClr val="034B4D"/>
                </a:solidFill>
                <a:effectLst/>
              </a:rPr>
            </a:br>
            <a:r>
              <a:rPr lang="en-US" b="1" dirty="0">
                <a:solidFill>
                  <a:srgbClr val="034B4D"/>
                </a:solidFill>
                <a:effectLst/>
              </a:rPr>
              <a:t>INTENSE</a:t>
            </a:r>
            <a:br>
              <a:rPr lang="en-US" b="1" dirty="0">
                <a:solidFill>
                  <a:srgbClr val="034B4D"/>
                </a:solidFill>
                <a:effectLst/>
              </a:rPr>
            </a:br>
            <a:r>
              <a:rPr lang="en-US" b="1" dirty="0">
                <a:solidFill>
                  <a:srgbClr val="034B4D"/>
                </a:solidFill>
                <a:effectLst/>
              </a:rPr>
              <a:t>586471-EPP-1-2017-1-EE-EPPKA2-CBHE-JP</a:t>
            </a:r>
          </a:p>
        </p:txBody>
      </p:sp>
    </p:spTree>
    <p:extLst>
      <p:ext uri="{BB962C8B-B14F-4D97-AF65-F5344CB8AC3E}">
        <p14:creationId xmlns:p14="http://schemas.microsoft.com/office/powerpoint/2010/main" val="44913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aksymenko@karazin.ua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hyperlink" Target="https://dist.karazin.ua/moodle/course/view.php?id=229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F1DAFE-6421-4447-8EFA-4CA18E119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566" y="2739299"/>
            <a:ext cx="9904021" cy="121221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Algerian" pitchFamily="82" charset="0"/>
              </a:rPr>
              <a:t>PHILOSOPHY OF SCIENCE</a:t>
            </a:r>
            <a:endParaRPr lang="en-US" sz="3600" b="1" dirty="0">
              <a:latin typeface="Algerian" pitchFamily="8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5E1034-6B5D-46AC-ADF2-C7ED5473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36072" y="5351308"/>
            <a:ext cx="1191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4777A"/>
                </a:solidFill>
              </a:rPr>
              <a:t>ERASMUS+ project “INTEGRATED </a:t>
            </a:r>
            <a:r>
              <a:rPr lang="en-US" dirty="0">
                <a:solidFill>
                  <a:srgbClr val="04777A"/>
                </a:solidFill>
              </a:rPr>
              <a:t>DOCTORAL PROGRAM FOR ENVIRONMENTAL POLICY, MANAGEMENT AND TECHNOLOGY – INTENSE</a:t>
            </a:r>
            <a:r>
              <a:rPr lang="en-US" dirty="0" smtClean="0">
                <a:solidFill>
                  <a:srgbClr val="04777A"/>
                </a:solidFill>
              </a:rPr>
              <a:t>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6595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800" b="1" dirty="0"/>
              <a:t>Course presentation: </a:t>
            </a:r>
            <a:endParaRPr lang="ru-RU" sz="28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 OF SCIENCE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426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958896" cy="50578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828"/>
                </a:solidFill>
              </a:rPr>
              <a:t>Each </a:t>
            </a:r>
            <a:r>
              <a:rPr lang="en-US" sz="2800" dirty="0" smtClean="0">
                <a:solidFill>
                  <a:srgbClr val="005828"/>
                </a:solidFill>
              </a:rPr>
              <a:t>topic contains</a:t>
            </a:r>
            <a:r>
              <a:rPr lang="en-US" sz="2800" dirty="0">
                <a:solidFill>
                  <a:srgbClr val="005828"/>
                </a:solidFill>
              </a:rPr>
              <a:t>: </a:t>
            </a:r>
            <a:r>
              <a:rPr lang="en-GB" sz="2800" dirty="0" smtClean="0">
                <a:solidFill>
                  <a:srgbClr val="005828"/>
                </a:solidFill>
              </a:rPr>
              <a:t>questions</a:t>
            </a:r>
            <a:r>
              <a:rPr lang="en-GB" sz="2800" dirty="0">
                <a:solidFill>
                  <a:srgbClr val="005828"/>
                </a:solidFill>
              </a:rPr>
              <a:t>, text, </a:t>
            </a:r>
            <a:r>
              <a:rPr lang="en-GB" sz="2800" dirty="0" smtClean="0">
                <a:solidFill>
                  <a:srgbClr val="005828"/>
                </a:solidFill>
              </a:rPr>
              <a:t>questions </a:t>
            </a:r>
            <a:r>
              <a:rPr lang="en-GB" sz="2800" dirty="0">
                <a:solidFill>
                  <a:srgbClr val="005828"/>
                </a:solidFill>
              </a:rPr>
              <a:t>for </a:t>
            </a:r>
            <a:r>
              <a:rPr lang="en-GB" sz="2800" dirty="0" smtClean="0">
                <a:solidFill>
                  <a:srgbClr val="005828"/>
                </a:solidFill>
              </a:rPr>
              <a:t>self-control</a:t>
            </a:r>
            <a:endParaRPr lang="en-US" sz="2800" dirty="0">
              <a:solidFill>
                <a:srgbClr val="00582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10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988"/>
            <a:ext cx="726234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75" y="1032102"/>
            <a:ext cx="4939550" cy="36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шивка 4"/>
          <p:cNvSpPr/>
          <p:nvPr/>
        </p:nvSpPr>
        <p:spPr>
          <a:xfrm rot="10638342">
            <a:off x="966714" y="2179658"/>
            <a:ext cx="2851526" cy="1796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638342">
            <a:off x="2283885" y="3322658"/>
            <a:ext cx="2851526" cy="1796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21429007">
            <a:off x="2375712" y="1102880"/>
            <a:ext cx="2851526" cy="17961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32" y="180012"/>
            <a:ext cx="9061628" cy="86020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828"/>
                </a:solidFill>
              </a:rPr>
              <a:t>The offered materials include PowerPoint Presentations that cover theoretical </a:t>
            </a:r>
            <a:r>
              <a:rPr lang="en-US" sz="2800" dirty="0" smtClean="0">
                <a:solidFill>
                  <a:srgbClr val="005828"/>
                </a:solidFill>
              </a:rPr>
              <a:t>issues of the topics:</a:t>
            </a:r>
            <a:endParaRPr lang="en-US" sz="2800" dirty="0">
              <a:solidFill>
                <a:srgbClr val="00582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11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7" y="1597479"/>
            <a:ext cx="5151666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84" y="1147989"/>
            <a:ext cx="5170744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313" y="3943922"/>
            <a:ext cx="5148000" cy="2112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761" y="158240"/>
            <a:ext cx="9061628" cy="66907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The course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includes 4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workshops :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12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" y="953860"/>
            <a:ext cx="8278573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" y="1640891"/>
            <a:ext cx="572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2609860"/>
            <a:ext cx="6119615" cy="35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92" y="1709860"/>
            <a:ext cx="5800079" cy="4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395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061628" cy="86020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4777A"/>
                </a:solidFill>
              </a:rPr>
              <a:t>On Workshops students answer the questions in a written form and upload their answers to Moodle; it allows the teacher to better control the learning process and their achievements.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13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94" y="1004207"/>
            <a:ext cx="6240009" cy="48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НАУКА\INTENSE\от Антона идеи 2020\Презентации курсов\photo_2020-12-08_11-22-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40207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НАУКА\INTENSE\от Антона идеи 2020\Презентации курсов\photo_2020-12-08_11-22-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5" y="1292207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НАУКА\INTENSE\от Антона идеи 2020\Презентации курсов\photo_2020-12-08_11-23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00" y="2553700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30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4385410" cy="132221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4777A"/>
                </a:solidFill>
              </a:rPr>
              <a:t>To communicate with students, there is a </a:t>
            </a:r>
            <a:r>
              <a:rPr lang="en-US" sz="2800" dirty="0" smtClean="0">
                <a:solidFill>
                  <a:srgbClr val="04777A"/>
                </a:solidFill>
              </a:rPr>
              <a:t>Chat</a:t>
            </a:r>
            <a:r>
              <a:rPr lang="en-US" sz="2800" dirty="0">
                <a:solidFill>
                  <a:srgbClr val="04777A"/>
                </a:solidFill>
              </a:rPr>
              <a:t>, </a:t>
            </a:r>
            <a:r>
              <a:rPr lang="en-US" sz="2800" dirty="0" smtClean="0">
                <a:solidFill>
                  <a:srgbClr val="04777A"/>
                </a:solidFill>
              </a:rPr>
              <a:t>Forum </a:t>
            </a:r>
            <a:r>
              <a:rPr lang="en-US" sz="2800" dirty="0">
                <a:solidFill>
                  <a:srgbClr val="04777A"/>
                </a:solidFill>
              </a:rPr>
              <a:t>and </a:t>
            </a:r>
            <a:r>
              <a:rPr lang="en-US" sz="2800" dirty="0" smtClean="0">
                <a:solidFill>
                  <a:srgbClr val="04777A"/>
                </a:solidFill>
              </a:rPr>
              <a:t>Messages:</a:t>
            </a:r>
            <a:endParaRPr lang="en-US" sz="28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14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50" y="238126"/>
            <a:ext cx="4110296" cy="104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" y="2058760"/>
            <a:ext cx="5835919" cy="39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68" y="1382485"/>
            <a:ext cx="4960989" cy="237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68" y="4056760"/>
            <a:ext cx="4544468" cy="20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гнутая влево стрелка 1"/>
          <p:cNvSpPr/>
          <p:nvPr/>
        </p:nvSpPr>
        <p:spPr>
          <a:xfrm rot="2477187">
            <a:off x="5546000" y="-89126"/>
            <a:ext cx="351936" cy="16985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 rot="21392879">
            <a:off x="8534399" y="903514"/>
            <a:ext cx="892630" cy="446314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20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3503667" cy="111538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4777A"/>
                </a:solidFill>
              </a:rPr>
              <a:t>Test preparation, execution and validation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15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23" y="116568"/>
            <a:ext cx="5670525" cy="45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6" y="1669596"/>
            <a:ext cx="6312668" cy="44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00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8" y="281668"/>
            <a:ext cx="2328010" cy="2682932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solidFill>
                  <a:srgbClr val="04777A"/>
                </a:solidFill>
              </a:rPr>
              <a:t>Gradebook</a:t>
            </a:r>
            <a:r>
              <a:rPr lang="en-GB" sz="2800" dirty="0" smtClean="0">
                <a:solidFill>
                  <a:srgbClr val="04777A"/>
                </a:solidFill>
              </a:rPr>
              <a:t> setup</a:t>
            </a:r>
            <a:endParaRPr lang="uk-UA" sz="2800" dirty="0" smtClean="0">
              <a:solidFill>
                <a:srgbClr val="04777A"/>
              </a:solidFill>
            </a:endParaRPr>
          </a:p>
          <a:p>
            <a:r>
              <a:rPr lang="en-US" sz="2800" dirty="0" smtClean="0">
                <a:solidFill>
                  <a:srgbClr val="04777A"/>
                </a:solidFill>
              </a:rPr>
              <a:t>&amp;</a:t>
            </a:r>
            <a:endParaRPr lang="uk-UA" sz="2800" dirty="0">
              <a:solidFill>
                <a:srgbClr val="04777A"/>
              </a:solidFill>
            </a:endParaRPr>
          </a:p>
          <a:p>
            <a:r>
              <a:rPr lang="en-GB" sz="2800" dirty="0" smtClean="0">
                <a:solidFill>
                  <a:srgbClr val="04777A"/>
                </a:solidFill>
              </a:rPr>
              <a:t>Achievement </a:t>
            </a:r>
            <a:r>
              <a:rPr lang="en-GB" sz="2800" dirty="0">
                <a:solidFill>
                  <a:srgbClr val="04777A"/>
                </a:solidFill>
              </a:rPr>
              <a:t>results </a:t>
            </a:r>
            <a:endParaRPr lang="en-US" sz="28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16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5" y="3752850"/>
            <a:ext cx="9697847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54" y="415018"/>
            <a:ext cx="7175465" cy="3924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781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5158296" cy="86020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4777A"/>
                </a:solidFill>
              </a:rPr>
              <a:t>Approbation and certification of the course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17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E:\НАУКА\INTENSE\Мои курсы\PHS\Для дист курса\участие в курс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18" y="1734457"/>
            <a:ext cx="9088203" cy="4356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ОСОБИСТЕ\Мои документы сканы\Сертифікати\IMG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4845" y="-425543"/>
            <a:ext cx="3054466" cy="432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92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36814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847" y="256212"/>
            <a:ext cx="9061628" cy="6690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4777A"/>
                </a:solidFill>
              </a:rPr>
              <a:t>Course authors:</a:t>
            </a:r>
          </a:p>
        </p:txBody>
      </p:sp>
      <p:sp>
        <p:nvSpPr>
          <p:cNvPr id="13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09600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b="1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743" y="1426029"/>
            <a:ext cx="95903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en-US" sz="2400" b="1" dirty="0" err="1" smtClean="0">
                <a:solidFill>
                  <a:srgbClr val="04777A"/>
                </a:solidFill>
              </a:rPr>
              <a:t>Cooordinator</a:t>
            </a:r>
            <a:r>
              <a:rPr lang="ru-RU" sz="2400" dirty="0" smtClean="0"/>
              <a:t>: </a:t>
            </a:r>
            <a:r>
              <a:rPr lang="en-US" sz="2400" b="1" dirty="0" err="1" smtClean="0"/>
              <a:t>Nadiya</a:t>
            </a:r>
            <a:r>
              <a:rPr lang="en-US" sz="2400" b="1" dirty="0" smtClean="0"/>
              <a:t> </a:t>
            </a:r>
            <a:r>
              <a:rPr lang="en-US" sz="2400" b="1" dirty="0" err="1"/>
              <a:t>Maksymenko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         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(KKNU, </a:t>
            </a:r>
            <a:r>
              <a:rPr lang="en-US" sz="2400" i="1" dirty="0" smtClean="0"/>
              <a:t>Ukraine</a:t>
            </a:r>
            <a:endParaRPr lang="ru-RU" sz="2400" i="1" dirty="0" smtClean="0"/>
          </a:p>
          <a:p>
            <a:r>
              <a:rPr lang="en-US" sz="2400" dirty="0" smtClean="0"/>
              <a:t>                          </a:t>
            </a:r>
            <a:r>
              <a:rPr lang="en-US" sz="2400" dirty="0" smtClean="0">
                <a:hlinkClick r:id="rId2"/>
              </a:rPr>
              <a:t>maksymenko@karazin.ua</a:t>
            </a:r>
            <a:endParaRPr lang="en-US" sz="2400" dirty="0" smtClean="0"/>
          </a:p>
          <a:p>
            <a:endParaRPr lang="en-US" sz="2400" b="1" dirty="0" smtClean="0">
              <a:solidFill>
                <a:srgbClr val="04777A"/>
              </a:solidFill>
            </a:endParaRPr>
          </a:p>
          <a:p>
            <a:r>
              <a:rPr lang="en-US" sz="2400" b="1" dirty="0" smtClean="0">
                <a:solidFill>
                  <a:srgbClr val="04777A"/>
                </a:solidFill>
              </a:rPr>
              <a:t>Authors</a:t>
            </a:r>
            <a:r>
              <a:rPr lang="en-US" sz="2400" b="1" dirty="0">
                <a:solidFill>
                  <a:srgbClr val="04777A"/>
                </a:solidFill>
              </a:rPr>
              <a:t>:</a:t>
            </a:r>
            <a:r>
              <a:rPr lang="en-US" sz="2400" dirty="0" smtClean="0"/>
              <a:t>          </a:t>
            </a:r>
            <a:r>
              <a:rPr lang="en-US" sz="2400" b="1" dirty="0" err="1" smtClean="0"/>
              <a:t>Nadiya</a:t>
            </a:r>
            <a:r>
              <a:rPr lang="en-US" sz="2400" b="1" dirty="0" smtClean="0"/>
              <a:t> </a:t>
            </a:r>
            <a:r>
              <a:rPr lang="en-US" sz="2400" b="1" dirty="0" err="1"/>
              <a:t>Maksymenko</a:t>
            </a:r>
            <a:r>
              <a:rPr lang="en-US" sz="2400" dirty="0"/>
              <a:t>, </a:t>
            </a:r>
            <a:endParaRPr lang="en-US" sz="2400" dirty="0" smtClean="0"/>
          </a:p>
          <a:p>
            <a:pPr indent="1800000"/>
            <a:r>
              <a:rPr lang="en-US" sz="2400" i="1" dirty="0" smtClean="0"/>
              <a:t>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</a:t>
            </a:r>
            <a:r>
              <a:rPr lang="en-US" sz="2400" i="1" dirty="0" smtClean="0"/>
              <a:t>KKNU), </a:t>
            </a:r>
            <a:r>
              <a:rPr lang="en-US" sz="2400" i="1" dirty="0"/>
              <a:t>Ukraine</a:t>
            </a:r>
            <a:endParaRPr lang="ru-RU" sz="2400" i="1" dirty="0"/>
          </a:p>
          <a:p>
            <a:pPr indent="1800000"/>
            <a:r>
              <a:rPr lang="en-US" sz="2400" b="1" dirty="0" err="1" smtClean="0"/>
              <a:t>Mykola</a:t>
            </a:r>
            <a:r>
              <a:rPr lang="en-US" sz="2400" b="1" dirty="0" smtClean="0"/>
              <a:t> </a:t>
            </a:r>
            <a:r>
              <a:rPr lang="en-US" sz="2400" b="1" dirty="0" err="1"/>
              <a:t>Nazaruk</a:t>
            </a:r>
            <a:r>
              <a:rPr lang="en-US" sz="2400" b="1" dirty="0"/>
              <a:t>, </a:t>
            </a:r>
            <a:endParaRPr lang="en-US" sz="2400" b="1" dirty="0" smtClean="0"/>
          </a:p>
          <a:p>
            <a:pPr indent="1800000"/>
            <a:r>
              <a:rPr lang="en-US" sz="2400" i="1" dirty="0" smtClean="0"/>
              <a:t>Ivan </a:t>
            </a:r>
            <a:r>
              <a:rPr lang="en-US" sz="2400" i="1" dirty="0" err="1"/>
              <a:t>Franko</a:t>
            </a:r>
            <a:r>
              <a:rPr lang="en-US" sz="2400" i="1" dirty="0"/>
              <a:t> </a:t>
            </a:r>
            <a:r>
              <a:rPr lang="en-US" sz="2400" i="1" dirty="0" err="1"/>
              <a:t>Lviv</a:t>
            </a:r>
            <a:r>
              <a:rPr lang="en-US" sz="2400" i="1" dirty="0"/>
              <a:t> National University (LNU), Ukraine</a:t>
            </a:r>
            <a:endParaRPr lang="ru-RU" sz="2400" i="1" dirty="0"/>
          </a:p>
          <a:p>
            <a:pPr indent="1800000"/>
            <a:r>
              <a:rPr lang="en-US" sz="2400" b="1" dirty="0" err="1"/>
              <a:t>Jakiv</a:t>
            </a:r>
            <a:r>
              <a:rPr lang="en-US" sz="2400" b="1" dirty="0"/>
              <a:t> </a:t>
            </a:r>
            <a:r>
              <a:rPr lang="en-US" sz="2400" b="1" dirty="0" err="1"/>
              <a:t>Tararoev</a:t>
            </a:r>
            <a:r>
              <a:rPr lang="en-US" sz="2400" b="1" dirty="0"/>
              <a:t>, </a:t>
            </a:r>
            <a:endParaRPr lang="en-US" sz="2400" b="1" dirty="0" smtClean="0"/>
          </a:p>
          <a:p>
            <a:pPr indent="1800000"/>
            <a:r>
              <a:rPr lang="en-US" sz="2400" i="1" dirty="0" smtClean="0"/>
              <a:t>V</a:t>
            </a:r>
            <a:r>
              <a:rPr lang="en-US" sz="2400" i="1" dirty="0"/>
              <a:t>. N. </a:t>
            </a:r>
            <a:r>
              <a:rPr lang="en-US" sz="2400" i="1" dirty="0" err="1"/>
              <a:t>Karazin</a:t>
            </a:r>
            <a:r>
              <a:rPr lang="en-US" sz="2400" i="1" dirty="0"/>
              <a:t> </a:t>
            </a:r>
            <a:r>
              <a:rPr lang="en-US" sz="2400" i="1" dirty="0" err="1"/>
              <a:t>Kharkiv</a:t>
            </a:r>
            <a:r>
              <a:rPr lang="en-US" sz="2400" i="1" dirty="0"/>
              <a:t> National University (KKNU), Ukraine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227708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214" y="274326"/>
            <a:ext cx="9061628" cy="8602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2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 OF SCIENCE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2144" y="1463447"/>
            <a:ext cx="6564086" cy="4469267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b="0" i="1" dirty="0"/>
              <a:t>This 3 ECTS course serves as </a:t>
            </a:r>
            <a:r>
              <a:rPr lang="en-GB" b="0" i="1" dirty="0" smtClean="0"/>
              <a:t>a sills </a:t>
            </a:r>
            <a:r>
              <a:rPr lang="en-GB" b="0" i="1" dirty="0"/>
              <a:t>course of the project INTENSE. </a:t>
            </a:r>
            <a:endParaRPr lang="en-GB" b="0" i="1" dirty="0" smtClean="0"/>
          </a:p>
          <a:p>
            <a:pPr algn="just"/>
            <a:r>
              <a:rPr lang="en-GB" b="0" i="1" dirty="0" smtClean="0"/>
              <a:t>It </a:t>
            </a:r>
            <a:r>
              <a:rPr lang="en-GB" b="0" i="1" dirty="0"/>
              <a:t>provides PhD students coming from natural science backgrounds with a basic understanding of philosophy of sciences. </a:t>
            </a:r>
            <a:endParaRPr lang="en-GB" b="0" i="1" dirty="0" smtClean="0"/>
          </a:p>
          <a:p>
            <a:pPr algn="just"/>
            <a:r>
              <a:rPr lang="en-GB" b="0" i="1" dirty="0" smtClean="0"/>
              <a:t>In </a:t>
            </a:r>
            <a:r>
              <a:rPr lang="en-GB" b="0" i="1" dirty="0"/>
              <a:t>addition, it introduces PhD students the concept of science, various ways of defining science, science and pseudo-science, philosophy and science, methodological topics like what is a concept, fact, model, hypothesis, law, theory, explanation, observation, experiment, objectivity. </a:t>
            </a:r>
            <a:endParaRPr lang="en-GB" b="0" i="1" dirty="0" smtClean="0"/>
          </a:p>
          <a:p>
            <a:pPr algn="just"/>
            <a:r>
              <a:rPr lang="en-GB" b="0" i="1" dirty="0" smtClean="0"/>
              <a:t>The </a:t>
            </a:r>
            <a:r>
              <a:rPr lang="en-GB" b="0" i="1" dirty="0"/>
              <a:t>course helps to develop </a:t>
            </a:r>
            <a:r>
              <a:rPr lang="en-GB" b="0" i="1" dirty="0" err="1"/>
              <a:t>analysation</a:t>
            </a:r>
            <a:r>
              <a:rPr lang="en-GB" b="0" i="1" dirty="0"/>
              <a:t> and argumentation skills. 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22" y="873288"/>
            <a:ext cx="2940046" cy="45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4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214" y="274326"/>
            <a:ext cx="9061628" cy="64007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Aims and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3</a:t>
            </a:fld>
            <a:endParaRPr lang="en-US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24504" y="1262743"/>
            <a:ext cx="9024295" cy="4027714"/>
          </a:xfrm>
        </p:spPr>
        <p:txBody>
          <a:bodyPr>
            <a:noAutofit/>
          </a:bodyPr>
          <a:lstStyle/>
          <a:p>
            <a:pPr algn="just"/>
            <a:r>
              <a:rPr lang="en-US" b="0" dirty="0"/>
              <a:t>The aim of the course is to introduce the main concepts and arguments of philosophy of science. </a:t>
            </a:r>
            <a:endParaRPr lang="en-US" b="0" dirty="0" smtClean="0"/>
          </a:p>
          <a:p>
            <a:pPr algn="just"/>
            <a:r>
              <a:rPr lang="en-US" b="0" dirty="0" smtClean="0"/>
              <a:t>The </a:t>
            </a:r>
            <a:r>
              <a:rPr lang="en-US" b="0" dirty="0"/>
              <a:t>course addresses the following topics from the philosophy of science perspective:</a:t>
            </a:r>
            <a:endParaRPr lang="ru-RU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b="0" dirty="0"/>
              <a:t>the concept of science, various ways of defining science, science and pseudo-science, philosophy and science,</a:t>
            </a:r>
            <a:endParaRPr lang="ru-RU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b="0" dirty="0"/>
              <a:t>methodological topics like what is a concept, fact, model, hypothesis, law, theory, explanation, observation, experiment, objectivity. </a:t>
            </a:r>
            <a:endParaRPr lang="en-US" b="0" dirty="0" smtClean="0"/>
          </a:p>
          <a:p>
            <a:pPr algn="just"/>
            <a:r>
              <a:rPr lang="en-US" b="0" dirty="0" smtClean="0"/>
              <a:t>The </a:t>
            </a:r>
            <a:r>
              <a:rPr lang="en-US" b="0" dirty="0"/>
              <a:t>course helps to develop </a:t>
            </a:r>
            <a:r>
              <a:rPr lang="en-US" b="0" dirty="0" err="1" smtClean="0"/>
              <a:t>analysation</a:t>
            </a:r>
            <a:r>
              <a:rPr lang="en-US" b="0" dirty="0" smtClean="0"/>
              <a:t> </a:t>
            </a:r>
            <a:r>
              <a:rPr lang="en-US" b="0" dirty="0"/>
              <a:t>and argumentation skills. </a:t>
            </a:r>
            <a:endParaRPr lang="uk-UA" sz="2400" b="0" dirty="0" smtClean="0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034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11" y="159252"/>
            <a:ext cx="9061628" cy="6027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General learning outcomes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4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302828"/>
            <a:ext cx="10124689" cy="468085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8947947"/>
              </p:ext>
            </p:extLst>
          </p:nvPr>
        </p:nvGraphicFramePr>
        <p:xfrm>
          <a:off x="206829" y="968829"/>
          <a:ext cx="10036628" cy="516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709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29" y="321010"/>
            <a:ext cx="2264228" cy="664259"/>
          </a:xfrm>
        </p:spPr>
        <p:txBody>
          <a:bodyPr>
            <a:normAutofit/>
          </a:bodyPr>
          <a:lstStyle/>
          <a:p>
            <a:r>
              <a:rPr lang="en-US" sz="3700" dirty="0" smtClean="0">
                <a:solidFill>
                  <a:srgbClr val="04777A"/>
                </a:solidFill>
              </a:rPr>
              <a:t>Syllabus</a:t>
            </a:r>
            <a:endParaRPr lang="en-US" sz="36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5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8" y="1557783"/>
            <a:ext cx="6621726" cy="457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02" y="321010"/>
            <a:ext cx="6813994" cy="471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12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26" y="228599"/>
            <a:ext cx="4657300" cy="114300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course is available on the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KKNU Moodle 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6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НАУКА\INTENSE\от Антона идеи 2020\Презентации курсов\P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0" y="2200161"/>
            <a:ext cx="6697286" cy="388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026" y="1535350"/>
            <a:ext cx="5571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dist.karazin.ua/moodle/course/view.php?id=2291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4" y="92529"/>
            <a:ext cx="37338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низ стрелка 9"/>
          <p:cNvSpPr/>
          <p:nvPr/>
        </p:nvSpPr>
        <p:spPr>
          <a:xfrm rot="18555565">
            <a:off x="3659729" y="2262598"/>
            <a:ext cx="5525637" cy="95092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7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86091"/>
            <a:ext cx="9302899" cy="89362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Types and forms of classes, methods of interaction between teacher and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student</a:t>
            </a:r>
            <a:endParaRPr lang="en-US" sz="36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7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smtClean="0"/>
              <a:t>COURSE : PHILOSOPHY OF SCIENCE</a:t>
            </a:r>
            <a:endParaRPr lang="uk-UA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6573" y="892630"/>
            <a:ext cx="10058400" cy="5072742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The </a:t>
            </a:r>
            <a:r>
              <a:rPr lang="en-US" b="0" dirty="0"/>
              <a:t>course "</a:t>
            </a:r>
            <a:r>
              <a:rPr lang="en-US" dirty="0"/>
              <a:t>Philosophy of </a:t>
            </a:r>
            <a:r>
              <a:rPr lang="en-US" dirty="0" smtClean="0"/>
              <a:t>Science</a:t>
            </a:r>
            <a:r>
              <a:rPr lang="en-US" b="0" dirty="0"/>
              <a:t>" is studied in the </a:t>
            </a:r>
            <a:r>
              <a:rPr lang="en-US" b="0" dirty="0" smtClean="0"/>
              <a:t>1-st </a:t>
            </a:r>
            <a:r>
              <a:rPr lang="en-US" b="0" dirty="0"/>
              <a:t>semester in PhD program and consists of 2 sections and ends with the exam.</a:t>
            </a:r>
          </a:p>
          <a:p>
            <a:r>
              <a:rPr lang="en-US" sz="2800" i="1" dirty="0"/>
              <a:t>The course includes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theoretical </a:t>
            </a:r>
            <a:r>
              <a:rPr lang="en-US" b="0" dirty="0"/>
              <a:t>material, </a:t>
            </a:r>
            <a:endParaRPr lang="en-US" b="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practical </a:t>
            </a:r>
            <a:r>
              <a:rPr lang="en-US" b="0" dirty="0"/>
              <a:t>tasks and recommendations for their implementation</a:t>
            </a:r>
            <a:r>
              <a:rPr lang="en-US" b="0" dirty="0" smtClean="0"/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questions </a:t>
            </a:r>
            <a:r>
              <a:rPr lang="en-US" b="0" dirty="0"/>
              <a:t>for self-examination </a:t>
            </a:r>
            <a:endParaRPr lang="en-US" b="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b="0" dirty="0" smtClean="0"/>
              <a:t>knowledge </a:t>
            </a:r>
            <a:r>
              <a:rPr lang="en-US" b="0" dirty="0"/>
              <a:t>control (in particular, examination task</a:t>
            </a:r>
            <a:r>
              <a:rPr lang="en-US" b="0" dirty="0" smtClean="0"/>
              <a:t>).</a:t>
            </a:r>
            <a:endParaRPr lang="en-US" b="0" dirty="0"/>
          </a:p>
          <a:p>
            <a:endParaRPr lang="en-US" b="0" dirty="0" smtClean="0"/>
          </a:p>
          <a:p>
            <a:r>
              <a:rPr lang="en-US" b="0" dirty="0" smtClean="0"/>
              <a:t>The </a:t>
            </a:r>
            <a:r>
              <a:rPr lang="en-US" b="0" dirty="0"/>
              <a:t>course consists of a complex of lectures on 9 topics and 4 practical tasks, 2 control works and an examination task.</a:t>
            </a:r>
          </a:p>
          <a:p>
            <a:endParaRPr lang="en-US" b="0" dirty="0" smtClean="0"/>
          </a:p>
          <a:p>
            <a:r>
              <a:rPr lang="en-US" b="0" dirty="0" smtClean="0"/>
              <a:t>For individual consultations – “Forum” and </a:t>
            </a:r>
            <a:r>
              <a:rPr lang="en-US" b="0" dirty="0"/>
              <a:t>"Chat</a:t>
            </a:r>
            <a:r>
              <a:rPr lang="en-US" b="0" dirty="0" smtClean="0"/>
              <a:t>".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2211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85" y="256212"/>
            <a:ext cx="5328807" cy="48401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4777A"/>
                </a:solidFill>
              </a:rPr>
              <a:t>The course is divided into 3 t</a:t>
            </a:r>
            <a:r>
              <a:rPr lang="en-US" sz="2800" dirty="0" smtClean="0">
                <a:solidFill>
                  <a:srgbClr val="04777A"/>
                </a:solidFill>
              </a:rPr>
              <a:t>opics:</a:t>
            </a:r>
            <a:endParaRPr lang="en-US" sz="2800" dirty="0">
              <a:solidFill>
                <a:srgbClr val="04777A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8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НАУКА\INTENSE\от Антона идеи 2020\Презентации курсов\PS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9" y="857251"/>
            <a:ext cx="5388380" cy="428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АУКА\INTENSE\от Антона идеи 2020\Презентации курсов\PS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93" y="196850"/>
            <a:ext cx="4866273" cy="410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АУКА\INTENSE\от Антона идеи 2020\Презентации курсов\PS_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95" y="4300850"/>
            <a:ext cx="4897233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73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F27DC6-0749-4A86-961C-AE6865C9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749" y="256212"/>
            <a:ext cx="10040620" cy="61464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5828"/>
                </a:solidFill>
              </a:rPr>
              <a:t>Each </a:t>
            </a:r>
            <a:r>
              <a:rPr lang="en-US" sz="2800" dirty="0" smtClean="0">
                <a:solidFill>
                  <a:srgbClr val="005828"/>
                </a:solidFill>
              </a:rPr>
              <a:t>topic contains methodological </a:t>
            </a:r>
            <a:r>
              <a:rPr lang="en-US" sz="2800" dirty="0">
                <a:solidFill>
                  <a:srgbClr val="005828"/>
                </a:solidFill>
              </a:rPr>
              <a:t>recommendations for the </a:t>
            </a:r>
            <a:r>
              <a:rPr lang="en-US" sz="2800" dirty="0" smtClean="0">
                <a:solidFill>
                  <a:srgbClr val="005828"/>
                </a:solidFill>
              </a:rPr>
              <a:t>study</a:t>
            </a:r>
            <a:endParaRPr lang="en-US" sz="2800" dirty="0">
              <a:solidFill>
                <a:srgbClr val="005828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17C641D-847B-4C56-A434-5E4A801C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6463-181E-431C-B1FC-EE1A52AAA484}" type="slidenum">
              <a:rPr lang="en-US" smtClean="0"/>
              <a:t>9</a:t>
            </a:fld>
            <a:endParaRPr lang="en-US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75657" y="6172200"/>
            <a:ext cx="10124689" cy="699448"/>
          </a:xfrm>
        </p:spPr>
        <p:txBody>
          <a:bodyPr/>
          <a:lstStyle/>
          <a:p>
            <a:pPr algn="l"/>
            <a:r>
              <a:rPr lang="en-US" sz="1600" b="1" i="1" dirty="0" smtClean="0">
                <a:solidFill>
                  <a:srgbClr val="005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: PHILOSOPHY OF SCIENCE</a:t>
            </a:r>
            <a:endParaRPr lang="uk-UA" sz="1600" i="1" dirty="0">
              <a:solidFill>
                <a:srgbClr val="005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9" y="1205140"/>
            <a:ext cx="6668947" cy="43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13" y="3364025"/>
            <a:ext cx="7794356" cy="27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890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3940</TotalTime>
  <Words>713</Words>
  <Application>Microsoft Office PowerPoint</Application>
  <PresentationFormat>Широкоэкранный</PresentationFormat>
  <Paragraphs>113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Wingdings</vt:lpstr>
      <vt:lpstr>Dark Theme</vt:lpstr>
      <vt:lpstr>PHILOSOPHY OF SCIENCE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Gamaiun</dc:creator>
  <cp:lastModifiedBy>Учетная запись Майкрософт</cp:lastModifiedBy>
  <cp:revision>296</cp:revision>
  <dcterms:created xsi:type="dcterms:W3CDTF">2018-03-23T19:47:02Z</dcterms:created>
  <dcterms:modified xsi:type="dcterms:W3CDTF">2021-03-12T15:13:02Z</dcterms:modified>
</cp:coreProperties>
</file>