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1F"/>
    <a:srgbClr val="001E00"/>
    <a:srgbClr val="09674C"/>
    <a:srgbClr val="096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p:scale>
          <a:sx n="100" d="100"/>
          <a:sy n="100" d="100"/>
        </p:scale>
        <p:origin x="979" y="36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527FB-DE58-4F07-882C-187659479085}" type="datetimeFigureOut">
              <a:rPr lang="uk-UA" smtClean="0"/>
              <a:t>12.03.2021</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2FEB61-C6D7-46DD-9A4A-EA6FF92E419F}" type="slidenum">
              <a:rPr lang="uk-UA" smtClean="0"/>
              <a:t>‹#›</a:t>
            </a:fld>
            <a:endParaRPr lang="uk-UA"/>
          </a:p>
        </p:txBody>
      </p:sp>
    </p:spTree>
    <p:extLst>
      <p:ext uri="{BB962C8B-B14F-4D97-AF65-F5344CB8AC3E}">
        <p14:creationId xmlns:p14="http://schemas.microsoft.com/office/powerpoint/2010/main" val="230754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32FEB61-C6D7-46DD-9A4A-EA6FF92E419F}" type="slidenum">
              <a:rPr lang="uk-UA" smtClean="0"/>
              <a:t>6</a:t>
            </a:fld>
            <a:endParaRPr lang="uk-UA"/>
          </a:p>
        </p:txBody>
      </p:sp>
    </p:spTree>
    <p:extLst>
      <p:ext uri="{BB962C8B-B14F-4D97-AF65-F5344CB8AC3E}">
        <p14:creationId xmlns:p14="http://schemas.microsoft.com/office/powerpoint/2010/main" val="26490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58900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1560556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49409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208034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382218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C399143-ACAA-4CB4-BB05-6A6EE5D17793}" type="datetimeFigureOut">
              <a:rPr lang="uk-UA" smtClean="0"/>
              <a:t>12.03.2021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385970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C399143-ACAA-4CB4-BB05-6A6EE5D17793}" type="datetimeFigureOut">
              <a:rPr lang="uk-UA" smtClean="0"/>
              <a:t>12.03.2021</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174435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C399143-ACAA-4CB4-BB05-6A6EE5D17793}" type="datetimeFigureOut">
              <a:rPr lang="uk-UA" smtClean="0"/>
              <a:t>12.03.2021</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360790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399143-ACAA-4CB4-BB05-6A6EE5D17793}" type="datetimeFigureOut">
              <a:rPr lang="uk-UA" smtClean="0"/>
              <a:t>12.03.2021</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212776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399143-ACAA-4CB4-BB05-6A6EE5D17793}" type="datetimeFigureOut">
              <a:rPr lang="uk-UA" smtClean="0"/>
              <a:t>12.03.2021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21466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399143-ACAA-4CB4-BB05-6A6EE5D17793}" type="datetimeFigureOut">
              <a:rPr lang="uk-UA" smtClean="0"/>
              <a:t>12.03.2021</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A306B3E-752C-4FA0-9640-7D2B5F705EEC}" type="slidenum">
              <a:rPr lang="uk-UA" smtClean="0"/>
              <a:t>‹#›</a:t>
            </a:fld>
            <a:endParaRPr lang="uk-UA"/>
          </a:p>
        </p:txBody>
      </p:sp>
    </p:spTree>
    <p:extLst>
      <p:ext uri="{BB962C8B-B14F-4D97-AF65-F5344CB8AC3E}">
        <p14:creationId xmlns:p14="http://schemas.microsoft.com/office/powerpoint/2010/main" val="33057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399143-ACAA-4CB4-BB05-6A6EE5D17793}" type="datetimeFigureOut">
              <a:rPr lang="uk-UA" smtClean="0"/>
              <a:t>12.03.2021</a:t>
            </a:fld>
            <a:endParaRPr lang="uk-UA"/>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A306B3E-752C-4FA0-9640-7D2B5F705EEC}" type="slidenum">
              <a:rPr lang="uk-UA" smtClean="0"/>
              <a:t>‹#›</a:t>
            </a:fld>
            <a:endParaRPr lang="uk-UA"/>
          </a:p>
        </p:txBody>
      </p:sp>
    </p:spTree>
    <p:extLst>
      <p:ext uri="{BB962C8B-B14F-4D97-AF65-F5344CB8AC3E}">
        <p14:creationId xmlns:p14="http://schemas.microsoft.com/office/powerpoint/2010/main" val="17868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mailto:nekos@karazin.u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ist.karazin.ua/moodle/course/view.php?id=250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727684" y="1707654"/>
            <a:ext cx="5688632" cy="1800493"/>
          </a:xfrm>
          <a:prstGeom prst="rect">
            <a:avLst/>
          </a:prstGeom>
        </p:spPr>
        <p:txBody>
          <a:bodyPr wrap="square">
            <a:spAutoFit/>
          </a:bodyPr>
          <a:lstStyle/>
          <a:p>
            <a:pPr algn="ctr"/>
            <a:r>
              <a:rPr lang="en-US" sz="3700" dirty="0" smtClean="0">
                <a:solidFill>
                  <a:srgbClr val="04291F"/>
                </a:solidFill>
                <a:latin typeface="Algerian" pitchFamily="82" charset="0"/>
                <a:cs typeface="Shonar Bangla" pitchFamily="34" charset="0"/>
              </a:rPr>
              <a:t>Practice Learning </a:t>
            </a:r>
            <a:endParaRPr lang="ru-RU" sz="3700" dirty="0" smtClean="0">
              <a:solidFill>
                <a:srgbClr val="04291F"/>
              </a:solidFill>
              <a:latin typeface="Algerian" pitchFamily="82" charset="0"/>
              <a:cs typeface="Shonar Bangla" pitchFamily="34" charset="0"/>
            </a:endParaRPr>
          </a:p>
          <a:p>
            <a:pPr algn="ctr"/>
            <a:r>
              <a:rPr lang="en-US" sz="3700" dirty="0" smtClean="0">
                <a:solidFill>
                  <a:srgbClr val="04291F"/>
                </a:solidFill>
                <a:latin typeface="Algerian" pitchFamily="82" charset="0"/>
                <a:cs typeface="Shonar Bangla" pitchFamily="34" charset="0"/>
              </a:rPr>
              <a:t>in </a:t>
            </a:r>
            <a:endParaRPr lang="ru-RU" sz="3700" dirty="0" smtClean="0">
              <a:solidFill>
                <a:srgbClr val="04291F"/>
              </a:solidFill>
              <a:latin typeface="Algerian" pitchFamily="82" charset="0"/>
              <a:cs typeface="Shonar Bangla" pitchFamily="34" charset="0"/>
            </a:endParaRPr>
          </a:p>
          <a:p>
            <a:pPr algn="ctr"/>
            <a:r>
              <a:rPr lang="en-US" sz="3700" dirty="0" smtClean="0">
                <a:solidFill>
                  <a:srgbClr val="04291F"/>
                </a:solidFill>
                <a:latin typeface="Algerian" pitchFamily="82" charset="0"/>
                <a:cs typeface="Shonar Bangla" pitchFamily="34" charset="0"/>
              </a:rPr>
              <a:t>University Teaching</a:t>
            </a:r>
            <a:endParaRPr lang="uk-UA" sz="3700" dirty="0">
              <a:solidFill>
                <a:srgbClr val="04291F"/>
              </a:solidFill>
              <a:cs typeface="Shonar Bangla" pitchFamily="34" charset="0"/>
            </a:endParaRPr>
          </a:p>
        </p:txBody>
      </p:sp>
      <p:sp>
        <p:nvSpPr>
          <p:cNvPr id="5" name="Прямоугольник 4"/>
          <p:cNvSpPr/>
          <p:nvPr/>
        </p:nvSpPr>
        <p:spPr>
          <a:xfrm>
            <a:off x="2555776" y="1059582"/>
            <a:ext cx="3231975" cy="523220"/>
          </a:xfrm>
          <a:prstGeom prst="rect">
            <a:avLst/>
          </a:prstGeom>
        </p:spPr>
        <p:txBody>
          <a:bodyPr wrap="none">
            <a:spAutoFit/>
          </a:bodyPr>
          <a:lstStyle/>
          <a:p>
            <a:pPr algn="ctr"/>
            <a:r>
              <a:rPr lang="en-GB" sz="2800" dirty="0" smtClean="0">
                <a:solidFill>
                  <a:srgbClr val="04291F"/>
                </a:solidFill>
                <a:latin typeface="Times New Roman" pitchFamily="18" charset="0"/>
                <a:cs typeface="Times New Roman" pitchFamily="18" charset="0"/>
              </a:rPr>
              <a:t>Course presentation: </a:t>
            </a:r>
            <a:endParaRPr lang="ru-RU" sz="2800" dirty="0">
              <a:solidFill>
                <a:srgbClr val="04291F"/>
              </a:solidFill>
              <a:latin typeface="Times New Roman" pitchFamily="18" charset="0"/>
              <a:cs typeface="Times New Roman" pitchFamily="18" charset="0"/>
            </a:endParaRPr>
          </a:p>
        </p:txBody>
      </p:sp>
      <p:sp>
        <p:nvSpPr>
          <p:cNvPr id="6" name="Прямоугольник 5"/>
          <p:cNvSpPr/>
          <p:nvPr/>
        </p:nvSpPr>
        <p:spPr>
          <a:xfrm>
            <a:off x="683568" y="3941643"/>
            <a:ext cx="8388424" cy="646331"/>
          </a:xfrm>
          <a:prstGeom prst="rect">
            <a:avLst/>
          </a:prstGeom>
        </p:spPr>
        <p:txBody>
          <a:bodyPr wrap="square">
            <a:spAutoFit/>
          </a:bodyPr>
          <a:lstStyle/>
          <a:p>
            <a:pPr algn="ctr"/>
            <a:r>
              <a:rPr lang="en-US" dirty="0" smtClean="0">
                <a:solidFill>
                  <a:srgbClr val="09674C"/>
                </a:solidFill>
                <a:latin typeface="Times New Roman" pitchFamily="18" charset="0"/>
                <a:cs typeface="Times New Roman" pitchFamily="18" charset="0"/>
              </a:rPr>
              <a:t>ERASMUS+ project “INTEGRATED DOCTORAL PROGRAM FOR ENVIRONMENTAL POLICY, MANAGEMENT AND TECHNOLOGY – INTENSE”</a:t>
            </a:r>
            <a:endParaRPr lang="ru-RU" dirty="0">
              <a:solidFill>
                <a:srgbClr val="09674C"/>
              </a:solidFill>
              <a:latin typeface="Times New Roman" pitchFamily="18" charset="0"/>
              <a:cs typeface="Times New Roman" pitchFamily="18" charset="0"/>
            </a:endParaRPr>
          </a:p>
        </p:txBody>
      </p:sp>
    </p:spTree>
    <p:extLst>
      <p:ext uri="{BB962C8B-B14F-4D97-AF65-F5344CB8AC3E}">
        <p14:creationId xmlns:p14="http://schemas.microsoft.com/office/powerpoint/2010/main" val="3144283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102652" y="1383902"/>
            <a:ext cx="3413564" cy="255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47023" y="2136182"/>
            <a:ext cx="3137345" cy="237979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55577" y="121708"/>
            <a:ext cx="3385813" cy="2556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141390" y="156716"/>
            <a:ext cx="3742978" cy="1323439"/>
          </a:xfrm>
          <a:prstGeom prst="rect">
            <a:avLst/>
          </a:prstGeom>
        </p:spPr>
        <p:txBody>
          <a:bodyPr wrap="square">
            <a:spAutoFit/>
          </a:bodyPr>
          <a:lstStyle/>
          <a:p>
            <a:pPr algn="ctr"/>
            <a:r>
              <a:rPr lang="ru-RU" sz="2000" dirty="0" err="1">
                <a:solidFill>
                  <a:srgbClr val="04291F"/>
                </a:solidFill>
                <a:latin typeface="Times New Roman" panose="02020603050405020304" pitchFamily="18" charset="0"/>
                <a:cs typeface="Times New Roman" panose="02020603050405020304" pitchFamily="18" charset="0"/>
              </a:rPr>
              <a:t>The</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offered</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materials</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include</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PowerPoint</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Presentations</a:t>
            </a:r>
            <a:endParaRPr lang="ru-RU" sz="2000" dirty="0">
              <a:solidFill>
                <a:srgbClr val="04291F"/>
              </a:solidFill>
              <a:latin typeface="Times New Roman" panose="02020603050405020304" pitchFamily="18" charset="0"/>
              <a:cs typeface="Times New Roman" panose="02020603050405020304" pitchFamily="18" charset="0"/>
            </a:endParaRPr>
          </a:p>
          <a:p>
            <a:pPr algn="ctr"/>
            <a:r>
              <a:rPr lang="ru-RU" sz="2000" dirty="0" err="1">
                <a:solidFill>
                  <a:srgbClr val="04291F"/>
                </a:solidFill>
                <a:latin typeface="Times New Roman" panose="02020603050405020304" pitchFamily="18" charset="0"/>
                <a:cs typeface="Times New Roman" panose="02020603050405020304" pitchFamily="18" charset="0"/>
              </a:rPr>
              <a:t>that</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cover</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theoretical</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issues</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of</a:t>
            </a:r>
            <a:r>
              <a:rPr lang="ru-RU" sz="2000" dirty="0">
                <a:solidFill>
                  <a:srgbClr val="04291F"/>
                </a:solidFill>
                <a:latin typeface="Times New Roman" panose="02020603050405020304" pitchFamily="18" charset="0"/>
                <a:cs typeface="Times New Roman" panose="02020603050405020304" pitchFamily="18" charset="0"/>
              </a:rPr>
              <a:t> </a:t>
            </a:r>
            <a:r>
              <a:rPr lang="ru-RU" sz="2000" dirty="0" err="1">
                <a:solidFill>
                  <a:srgbClr val="04291F"/>
                </a:solidFill>
                <a:latin typeface="Times New Roman" panose="02020603050405020304" pitchFamily="18" charset="0"/>
                <a:cs typeface="Times New Roman" panose="02020603050405020304" pitchFamily="18" charset="0"/>
              </a:rPr>
              <a:t>the</a:t>
            </a:r>
            <a:r>
              <a:rPr lang="ru-RU" sz="2000" dirty="0">
                <a:solidFill>
                  <a:srgbClr val="04291F"/>
                </a:solidFill>
                <a:latin typeface="Times New Roman" panose="02020603050405020304" pitchFamily="18" charset="0"/>
                <a:cs typeface="Times New Roman" panose="02020603050405020304" pitchFamily="18" charset="0"/>
              </a:rPr>
              <a:t> </a:t>
            </a:r>
            <a:r>
              <a:rPr lang="en-US" sz="2000" dirty="0" smtClean="0">
                <a:solidFill>
                  <a:srgbClr val="04291F"/>
                </a:solidFill>
                <a:latin typeface="Times New Roman" panose="02020603050405020304" pitchFamily="18" charset="0"/>
                <a:cs typeface="Times New Roman" panose="02020603050405020304" pitchFamily="18" charset="0"/>
              </a:rPr>
              <a:t>topics</a:t>
            </a:r>
            <a:r>
              <a:rPr lang="ru-RU" sz="2000" dirty="0" smtClean="0">
                <a:solidFill>
                  <a:srgbClr val="04291F"/>
                </a:solidFill>
                <a:latin typeface="Times New Roman" panose="02020603050405020304" pitchFamily="18" charset="0"/>
                <a:cs typeface="Times New Roman" panose="02020603050405020304" pitchFamily="18" charset="0"/>
              </a:rPr>
              <a:t>:</a:t>
            </a:r>
            <a:endParaRPr lang="ru-RU" sz="2000" dirty="0">
              <a:solidFill>
                <a:srgbClr val="0429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33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3" name="Рисунок 2"/>
          <p:cNvPicPr/>
          <p:nvPr/>
        </p:nvPicPr>
        <p:blipFill rotWithShape="1">
          <a:blip r:embed="rId3" cstate="screen">
            <a:extLst>
              <a:ext uri="{28A0092B-C50C-407E-A947-70E740481C1C}">
                <a14:useLocalDpi xmlns:a14="http://schemas.microsoft.com/office/drawing/2010/main"/>
              </a:ext>
            </a:extLst>
          </a:blip>
          <a:srcRect t="3931" r="1353" b="12482"/>
          <a:stretch/>
        </p:blipFill>
        <p:spPr>
          <a:xfrm>
            <a:off x="755576" y="51470"/>
            <a:ext cx="4536504" cy="1872208"/>
          </a:xfrm>
          <a:prstGeom prst="rect">
            <a:avLst/>
          </a:prstGeom>
          <a:ln w="12700">
            <a:solidFill>
              <a:srgbClr val="04291F"/>
            </a:solidFill>
          </a:ln>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8360" y="1362702"/>
            <a:ext cx="5184000" cy="1785112"/>
          </a:xfrm>
          <a:prstGeom prst="rect">
            <a:avLst/>
          </a:prstGeom>
          <a:ln w="12700">
            <a:solidFill>
              <a:srgbClr val="04291F"/>
            </a:solidFill>
          </a:ln>
        </p:spPr>
      </p:pic>
      <p:pic>
        <p:nvPicPr>
          <p:cNvPr id="4" name="Рисунок 3"/>
          <p:cNvPicPr/>
          <p:nvPr/>
        </p:nvPicPr>
        <p:blipFill rotWithShape="1">
          <a:blip r:embed="rId5" cstate="screen">
            <a:extLst>
              <a:ext uri="{28A0092B-C50C-407E-A947-70E740481C1C}">
                <a14:useLocalDpi xmlns:a14="http://schemas.microsoft.com/office/drawing/2010/main"/>
              </a:ext>
            </a:extLst>
          </a:blip>
          <a:srcRect t="4187" r="1353" b="12482"/>
          <a:stretch/>
        </p:blipFill>
        <p:spPr>
          <a:xfrm>
            <a:off x="1619672" y="2876625"/>
            <a:ext cx="4320480" cy="1614175"/>
          </a:xfrm>
          <a:prstGeom prst="rect">
            <a:avLst/>
          </a:prstGeom>
          <a:ln w="12700">
            <a:solidFill>
              <a:srgbClr val="04291F"/>
            </a:solidFill>
          </a:ln>
        </p:spPr>
      </p:pic>
      <p:sp>
        <p:nvSpPr>
          <p:cNvPr id="5" name="Прямоугольник 4"/>
          <p:cNvSpPr/>
          <p:nvPr/>
        </p:nvSpPr>
        <p:spPr>
          <a:xfrm>
            <a:off x="5292081" y="51470"/>
            <a:ext cx="2520280" cy="1384995"/>
          </a:xfrm>
          <a:prstGeom prst="rect">
            <a:avLst/>
          </a:prstGeom>
        </p:spPr>
        <p:txBody>
          <a:bodyPr wrap="square">
            <a:spAutoFit/>
          </a:bodyPr>
          <a:lstStyle/>
          <a:p>
            <a:pPr algn="ctr"/>
            <a:r>
              <a:rPr lang="ru-RU" sz="2800" dirty="0" err="1">
                <a:solidFill>
                  <a:srgbClr val="04291F"/>
                </a:solidFill>
                <a:latin typeface="Times New Roman" panose="02020603050405020304" pitchFamily="18" charset="0"/>
                <a:cs typeface="Times New Roman" panose="02020603050405020304" pitchFamily="18" charset="0"/>
              </a:rPr>
              <a:t>The</a:t>
            </a:r>
            <a:r>
              <a:rPr lang="ru-RU" sz="2800" dirty="0">
                <a:solidFill>
                  <a:srgbClr val="04291F"/>
                </a:solidFill>
                <a:latin typeface="Times New Roman" panose="02020603050405020304" pitchFamily="18" charset="0"/>
                <a:cs typeface="Times New Roman" panose="02020603050405020304" pitchFamily="18" charset="0"/>
              </a:rPr>
              <a:t> </a:t>
            </a:r>
            <a:r>
              <a:rPr lang="ru-RU" sz="2800" dirty="0" err="1">
                <a:solidFill>
                  <a:srgbClr val="04291F"/>
                </a:solidFill>
                <a:latin typeface="Times New Roman" panose="02020603050405020304" pitchFamily="18" charset="0"/>
                <a:cs typeface="Times New Roman" panose="02020603050405020304" pitchFamily="18" charset="0"/>
              </a:rPr>
              <a:t>course</a:t>
            </a:r>
            <a:r>
              <a:rPr lang="ru-RU" sz="2800" dirty="0">
                <a:solidFill>
                  <a:srgbClr val="04291F"/>
                </a:solidFill>
                <a:latin typeface="Times New Roman" panose="02020603050405020304" pitchFamily="18" charset="0"/>
                <a:cs typeface="Times New Roman" panose="02020603050405020304" pitchFamily="18" charset="0"/>
              </a:rPr>
              <a:t> </a:t>
            </a:r>
            <a:r>
              <a:rPr lang="en-US" sz="2800" dirty="0" smtClean="0">
                <a:solidFill>
                  <a:srgbClr val="04291F"/>
                </a:solidFill>
                <a:latin typeface="Times New Roman" panose="02020603050405020304" pitchFamily="18" charset="0"/>
                <a:cs typeface="Times New Roman" panose="02020603050405020304" pitchFamily="18" charset="0"/>
              </a:rPr>
              <a:t>contains </a:t>
            </a:r>
            <a:r>
              <a:rPr lang="ru-RU" sz="2800" dirty="0" smtClean="0">
                <a:solidFill>
                  <a:srgbClr val="04291F"/>
                </a:solidFill>
                <a:latin typeface="Times New Roman" panose="02020603050405020304" pitchFamily="18" charset="0"/>
                <a:cs typeface="Times New Roman" panose="02020603050405020304" pitchFamily="18" charset="0"/>
              </a:rPr>
              <a:t>4 </a:t>
            </a:r>
            <a:r>
              <a:rPr lang="en-US" sz="2800" dirty="0" smtClean="0">
                <a:solidFill>
                  <a:srgbClr val="04291F"/>
                </a:solidFill>
                <a:latin typeface="Times New Roman" panose="02020603050405020304" pitchFamily="18" charset="0"/>
                <a:cs typeface="Times New Roman" panose="02020603050405020304" pitchFamily="18" charset="0"/>
              </a:rPr>
              <a:t>w</a:t>
            </a:r>
            <a:r>
              <a:rPr lang="ru-RU" sz="2800" dirty="0" err="1" smtClean="0">
                <a:solidFill>
                  <a:srgbClr val="04291F"/>
                </a:solidFill>
                <a:latin typeface="Times New Roman" panose="02020603050405020304" pitchFamily="18" charset="0"/>
                <a:cs typeface="Times New Roman" panose="02020603050405020304" pitchFamily="18" charset="0"/>
              </a:rPr>
              <a:t>orkshops</a:t>
            </a:r>
            <a:r>
              <a:rPr lang="ru-RU" sz="2800" dirty="0" smtClean="0">
                <a:solidFill>
                  <a:srgbClr val="04291F"/>
                </a:solidFill>
                <a:latin typeface="Times New Roman" panose="02020603050405020304" pitchFamily="18" charset="0"/>
                <a:cs typeface="Times New Roman" panose="02020603050405020304" pitchFamily="18" charset="0"/>
              </a:rPr>
              <a:t> </a:t>
            </a:r>
            <a:r>
              <a:rPr lang="ru-RU" sz="2800" dirty="0">
                <a:solidFill>
                  <a:srgbClr val="04291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361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sp>
        <p:nvSpPr>
          <p:cNvPr id="5" name="Прямоугольник 4"/>
          <p:cNvSpPr/>
          <p:nvPr/>
        </p:nvSpPr>
        <p:spPr>
          <a:xfrm>
            <a:off x="755576" y="448092"/>
            <a:ext cx="6102424" cy="3693319"/>
          </a:xfrm>
          <a:prstGeom prst="rect">
            <a:avLst/>
          </a:prstGeom>
        </p:spPr>
        <p:txBody>
          <a:bodyPr wrap="square">
            <a:spAutoFit/>
          </a:bodyPr>
          <a:lstStyle/>
          <a:p>
            <a:r>
              <a:rPr lang="en-US" dirty="0">
                <a:solidFill>
                  <a:srgbClr val="001E00"/>
                </a:solidFill>
                <a:latin typeface="Times New Roman" pitchFamily="18" charset="0"/>
                <a:cs typeface="Times New Roman" pitchFamily="18" charset="0"/>
              </a:rPr>
              <a:t>Course authors</a:t>
            </a:r>
            <a:r>
              <a:rPr lang="en-US" dirty="0" smtClean="0">
                <a:solidFill>
                  <a:srgbClr val="001E00"/>
                </a:solidFill>
                <a:latin typeface="Times New Roman" pitchFamily="18" charset="0"/>
                <a:cs typeface="Times New Roman" pitchFamily="18" charset="0"/>
              </a:rPr>
              <a:t>:</a:t>
            </a: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COURSE : </a:t>
            </a:r>
            <a:r>
              <a:rPr lang="en-US" b="1" dirty="0">
                <a:solidFill>
                  <a:srgbClr val="001E00"/>
                </a:solidFill>
                <a:latin typeface="Times New Roman" pitchFamily="18" charset="0"/>
                <a:cs typeface="Times New Roman" pitchFamily="18" charset="0"/>
              </a:rPr>
              <a:t> Practice Learning in University Teaching</a:t>
            </a: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smtClean="0">
                <a:solidFill>
                  <a:srgbClr val="001E00"/>
                </a:solidFill>
                <a:latin typeface="Times New Roman" pitchFamily="18" charset="0"/>
                <a:cs typeface="Times New Roman" pitchFamily="18" charset="0"/>
              </a:rPr>
              <a:t>Coordinator:</a:t>
            </a:r>
            <a:r>
              <a:rPr lang="uk-UA" dirty="0" smtClean="0">
                <a:solidFill>
                  <a:srgbClr val="001E00"/>
                </a:solidFill>
                <a:latin typeface="Times New Roman" pitchFamily="18" charset="0"/>
                <a:cs typeface="Times New Roman" pitchFamily="18" charset="0"/>
              </a:rPr>
              <a:t> </a:t>
            </a:r>
            <a:r>
              <a:rPr lang="en-US" dirty="0" smtClean="0">
                <a:solidFill>
                  <a:srgbClr val="001E00"/>
                </a:solidFill>
                <a:latin typeface="Times New Roman" pitchFamily="18" charset="0"/>
                <a:cs typeface="Times New Roman" pitchFamily="18" charset="0"/>
              </a:rPr>
              <a:t>Prof. </a:t>
            </a:r>
            <a:r>
              <a:rPr lang="en-US" dirty="0" err="1">
                <a:solidFill>
                  <a:srgbClr val="001E00"/>
                </a:solidFill>
                <a:latin typeface="Times New Roman" pitchFamily="18" charset="0"/>
                <a:cs typeface="Times New Roman" pitchFamily="18" charset="0"/>
              </a:rPr>
              <a:t>Alla</a:t>
            </a:r>
            <a:r>
              <a:rPr lang="en-US" dirty="0">
                <a:solidFill>
                  <a:srgbClr val="001E00"/>
                </a:solidFill>
                <a:latin typeface="Times New Roman" pitchFamily="18" charset="0"/>
                <a:cs typeface="Times New Roman" pitchFamily="18" charset="0"/>
              </a:rPr>
              <a:t> </a:t>
            </a:r>
            <a:r>
              <a:rPr lang="en-US" dirty="0" err="1" smtClean="0">
                <a:solidFill>
                  <a:srgbClr val="001E00"/>
                </a:solidFill>
                <a:latin typeface="Times New Roman" pitchFamily="18" charset="0"/>
                <a:cs typeface="Times New Roman" pitchFamily="18" charset="0"/>
              </a:rPr>
              <a:t>Nekos</a:t>
            </a: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V. N. </a:t>
            </a:r>
            <a:r>
              <a:rPr lang="en-US" dirty="0" err="1">
                <a:solidFill>
                  <a:srgbClr val="001E00"/>
                </a:solidFill>
                <a:latin typeface="Times New Roman" pitchFamily="18" charset="0"/>
                <a:cs typeface="Times New Roman" pitchFamily="18" charset="0"/>
              </a:rPr>
              <a:t>Karazin</a:t>
            </a:r>
            <a:r>
              <a:rPr lang="en-US" dirty="0">
                <a:solidFill>
                  <a:srgbClr val="001E00"/>
                </a:solidFill>
                <a:latin typeface="Times New Roman" pitchFamily="18" charset="0"/>
                <a:cs typeface="Times New Roman" pitchFamily="18" charset="0"/>
              </a:rPr>
              <a:t> </a:t>
            </a:r>
            <a:r>
              <a:rPr lang="en-US" dirty="0" err="1">
                <a:solidFill>
                  <a:srgbClr val="001E00"/>
                </a:solidFill>
                <a:latin typeface="Times New Roman" pitchFamily="18" charset="0"/>
                <a:cs typeface="Times New Roman" pitchFamily="18" charset="0"/>
              </a:rPr>
              <a:t>Kharkiv</a:t>
            </a:r>
            <a:r>
              <a:rPr lang="en-US" dirty="0">
                <a:solidFill>
                  <a:srgbClr val="001E00"/>
                </a:solidFill>
                <a:latin typeface="Times New Roman" pitchFamily="18" charset="0"/>
                <a:cs typeface="Times New Roman" pitchFamily="18" charset="0"/>
              </a:rPr>
              <a:t> National University (</a:t>
            </a:r>
            <a:r>
              <a:rPr lang="en-US" dirty="0" smtClean="0">
                <a:solidFill>
                  <a:srgbClr val="001E00"/>
                </a:solidFill>
                <a:latin typeface="Times New Roman" pitchFamily="18" charset="0"/>
                <a:cs typeface="Times New Roman" pitchFamily="18" charset="0"/>
              </a:rPr>
              <a:t>KKNU), </a:t>
            </a:r>
            <a:r>
              <a:rPr lang="en-US" dirty="0">
                <a:solidFill>
                  <a:srgbClr val="001E00"/>
                </a:solidFill>
                <a:latin typeface="Times New Roman" pitchFamily="18" charset="0"/>
                <a:cs typeface="Times New Roman" pitchFamily="18" charset="0"/>
              </a:rPr>
              <a:t>Ukraine</a:t>
            </a:r>
            <a:br>
              <a:rPr lang="en-US" dirty="0">
                <a:solidFill>
                  <a:srgbClr val="001E00"/>
                </a:solidFill>
                <a:latin typeface="Times New Roman" pitchFamily="18" charset="0"/>
                <a:cs typeface="Times New Roman" pitchFamily="18" charset="0"/>
              </a:rPr>
            </a:br>
            <a:r>
              <a:rPr lang="en-US" dirty="0">
                <a:solidFill>
                  <a:srgbClr val="001E00"/>
                </a:solidFill>
                <a:latin typeface="Times New Roman" pitchFamily="18" charset="0"/>
                <a:cs typeface="Times New Roman" pitchFamily="18" charset="0"/>
              </a:rPr>
              <a:t/>
            </a:r>
            <a:br>
              <a:rPr lang="en-US" dirty="0">
                <a:solidFill>
                  <a:srgbClr val="001E00"/>
                </a:solidFill>
                <a:latin typeface="Times New Roman" pitchFamily="18" charset="0"/>
                <a:cs typeface="Times New Roman" pitchFamily="18" charset="0"/>
              </a:rPr>
            </a:br>
            <a:r>
              <a:rPr lang="en-US" dirty="0">
                <a:latin typeface="Times New Roman" pitchFamily="18" charset="0"/>
                <a:cs typeface="Times New Roman" pitchFamily="18" charset="0"/>
                <a:hlinkClick r:id="rId3"/>
              </a:rPr>
              <a:t>nekos@karazin.ua</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solidFill>
                  <a:srgbClr val="04291F"/>
                </a:solidFill>
                <a:latin typeface="Times New Roman" pitchFamily="18" charset="0"/>
                <a:cs typeface="Times New Roman" pitchFamily="18" charset="0"/>
              </a:rPr>
              <a:t>Authors: </a:t>
            </a:r>
            <a:r>
              <a:rPr lang="en-US" dirty="0">
                <a:solidFill>
                  <a:srgbClr val="001E00"/>
                </a:solidFill>
                <a:latin typeface="Times New Roman" pitchFamily="18" charset="0"/>
                <a:cs typeface="Times New Roman" pitchFamily="18" charset="0"/>
              </a:rPr>
              <a:t>Prof. </a:t>
            </a:r>
            <a:r>
              <a:rPr lang="en-US" dirty="0" err="1" smtClean="0">
                <a:solidFill>
                  <a:srgbClr val="04291F"/>
                </a:solidFill>
                <a:latin typeface="Times New Roman" pitchFamily="18" charset="0"/>
                <a:cs typeface="Times New Roman" pitchFamily="18" charset="0"/>
              </a:rPr>
              <a:t>Alla</a:t>
            </a:r>
            <a:r>
              <a:rPr lang="en-US" dirty="0" smtClean="0">
                <a:solidFill>
                  <a:srgbClr val="04291F"/>
                </a:solidFill>
                <a:latin typeface="Times New Roman" pitchFamily="18" charset="0"/>
                <a:cs typeface="Times New Roman" pitchFamily="18" charset="0"/>
              </a:rPr>
              <a:t> </a:t>
            </a:r>
            <a:r>
              <a:rPr lang="en-US" dirty="0" err="1">
                <a:solidFill>
                  <a:srgbClr val="04291F"/>
                </a:solidFill>
                <a:latin typeface="Times New Roman" pitchFamily="18" charset="0"/>
                <a:cs typeface="Times New Roman" pitchFamily="18" charset="0"/>
              </a:rPr>
              <a:t>Nekos</a:t>
            </a:r>
            <a:r>
              <a:rPr lang="en-US" dirty="0">
                <a:solidFill>
                  <a:srgbClr val="04291F"/>
                </a:solidFill>
                <a:latin typeface="Times New Roman" pitchFamily="18" charset="0"/>
                <a:cs typeface="Times New Roman" pitchFamily="18" charset="0"/>
              </a:rPr>
              <a:t> </a:t>
            </a:r>
            <a:br>
              <a:rPr lang="en-US" dirty="0">
                <a:solidFill>
                  <a:srgbClr val="04291F"/>
                </a:solidFill>
                <a:latin typeface="Times New Roman" pitchFamily="18" charset="0"/>
                <a:cs typeface="Times New Roman" pitchFamily="18" charset="0"/>
              </a:rPr>
            </a:br>
            <a:r>
              <a:rPr lang="en-US" dirty="0">
                <a:solidFill>
                  <a:srgbClr val="04291F"/>
                </a:solidFill>
                <a:latin typeface="Times New Roman" pitchFamily="18" charset="0"/>
                <a:cs typeface="Times New Roman" pitchFamily="18" charset="0"/>
              </a:rPr>
              <a:t/>
            </a:r>
            <a:br>
              <a:rPr lang="en-US" dirty="0">
                <a:solidFill>
                  <a:srgbClr val="04291F"/>
                </a:solidFill>
                <a:latin typeface="Times New Roman" pitchFamily="18" charset="0"/>
                <a:cs typeface="Times New Roman" pitchFamily="18" charset="0"/>
              </a:rPr>
            </a:br>
            <a:r>
              <a:rPr lang="en-US" dirty="0">
                <a:solidFill>
                  <a:srgbClr val="04291F"/>
                </a:solidFill>
                <a:latin typeface="Times New Roman" pitchFamily="18" charset="0"/>
                <a:cs typeface="Times New Roman" pitchFamily="18" charset="0"/>
              </a:rPr>
              <a:t>V. N. </a:t>
            </a:r>
            <a:r>
              <a:rPr lang="en-US" dirty="0" err="1">
                <a:solidFill>
                  <a:srgbClr val="04291F"/>
                </a:solidFill>
                <a:latin typeface="Times New Roman" pitchFamily="18" charset="0"/>
                <a:cs typeface="Times New Roman" pitchFamily="18" charset="0"/>
              </a:rPr>
              <a:t>Karazin</a:t>
            </a:r>
            <a:r>
              <a:rPr lang="en-US" dirty="0">
                <a:solidFill>
                  <a:srgbClr val="04291F"/>
                </a:solidFill>
                <a:latin typeface="Times New Roman" pitchFamily="18" charset="0"/>
                <a:cs typeface="Times New Roman" pitchFamily="18" charset="0"/>
              </a:rPr>
              <a:t> </a:t>
            </a:r>
            <a:r>
              <a:rPr lang="en-US" dirty="0" err="1">
                <a:solidFill>
                  <a:srgbClr val="04291F"/>
                </a:solidFill>
                <a:latin typeface="Times New Roman" pitchFamily="18" charset="0"/>
                <a:cs typeface="Times New Roman" pitchFamily="18" charset="0"/>
              </a:rPr>
              <a:t>Kharkiv</a:t>
            </a:r>
            <a:r>
              <a:rPr lang="en-US" dirty="0">
                <a:solidFill>
                  <a:srgbClr val="04291F"/>
                </a:solidFill>
                <a:latin typeface="Times New Roman" pitchFamily="18" charset="0"/>
                <a:cs typeface="Times New Roman" pitchFamily="18" charset="0"/>
              </a:rPr>
              <a:t> National University (KKNU), Ukraine</a:t>
            </a:r>
            <a:endParaRPr lang="uk-UA" dirty="0">
              <a:solidFill>
                <a:srgbClr val="04291F"/>
              </a:solidFill>
              <a:latin typeface="Times New Roman" pitchFamily="18" charset="0"/>
              <a:cs typeface="Times New Roman" pitchFamily="18" charset="0"/>
            </a:endParaRPr>
          </a:p>
        </p:txBody>
      </p:sp>
    </p:spTree>
    <p:extLst>
      <p:ext uri="{BB962C8B-B14F-4D97-AF65-F5344CB8AC3E}">
        <p14:creationId xmlns:p14="http://schemas.microsoft.com/office/powerpoint/2010/main" val="422183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952836" y="4587974"/>
            <a:ext cx="5238328" cy="369332"/>
          </a:xfrm>
          <a:prstGeom prst="rect">
            <a:avLst/>
          </a:prstGeom>
        </p:spPr>
        <p:txBody>
          <a:bodyPr wrap="square">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 contrast="-1000"/>
                    </a14:imgEffect>
                  </a14:imgLayer>
                </a14:imgProps>
              </a:ext>
              <a:ext uri="{28A0092B-C50C-407E-A947-70E740481C1C}">
                <a14:useLocalDpi xmlns:a14="http://schemas.microsoft.com/office/drawing/2010/main" val="0"/>
              </a:ext>
            </a:extLst>
          </a:blip>
          <a:srcRect/>
          <a:stretch/>
        </p:blipFill>
        <p:spPr bwMode="auto">
          <a:xfrm>
            <a:off x="5095220" y="339502"/>
            <a:ext cx="2645132" cy="3780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755576" y="124633"/>
            <a:ext cx="4320480" cy="4247317"/>
          </a:xfrm>
          <a:prstGeom prst="rect">
            <a:avLst/>
          </a:prstGeom>
        </p:spPr>
        <p:txBody>
          <a:bodyPr wrap="square">
            <a:spAutoFit/>
          </a:bodyPr>
          <a:lstStyle/>
          <a:p>
            <a:r>
              <a:rPr lang="uk-UA" dirty="0" smtClean="0">
                <a:latin typeface="Times New Roman" pitchFamily="18" charset="0"/>
                <a:cs typeface="Times New Roman" pitchFamily="18" charset="0"/>
              </a:rPr>
              <a:t>   </a:t>
            </a:r>
            <a:r>
              <a:rPr lang="en-US" dirty="0">
                <a:solidFill>
                  <a:srgbClr val="001E00"/>
                </a:solidFill>
                <a:latin typeface="Times New Roman" pitchFamily="18" charset="0"/>
                <a:cs typeface="Times New Roman" pitchFamily="18" charset="0"/>
              </a:rPr>
              <a:t>This 3 ECTS course serves as the </a:t>
            </a:r>
            <a:r>
              <a:rPr lang="en-US" dirty="0" smtClean="0">
                <a:solidFill>
                  <a:srgbClr val="001E00"/>
                </a:solidFill>
                <a:latin typeface="Times New Roman" pitchFamily="18" charset="0"/>
                <a:cs typeface="Times New Roman" pitchFamily="18" charset="0"/>
              </a:rPr>
              <a:t>skills </a:t>
            </a:r>
            <a:r>
              <a:rPr lang="en-US" dirty="0">
                <a:solidFill>
                  <a:srgbClr val="001E00"/>
                </a:solidFill>
                <a:latin typeface="Times New Roman" pitchFamily="18" charset="0"/>
                <a:cs typeface="Times New Roman" pitchFamily="18" charset="0"/>
              </a:rPr>
              <a:t>course of the project INTENSE</a:t>
            </a:r>
          </a:p>
          <a:p>
            <a:r>
              <a:rPr lang="en-US" dirty="0">
                <a:solidFill>
                  <a:srgbClr val="001E00"/>
                </a:solidFill>
                <a:latin typeface="Times New Roman" pitchFamily="18" charset="0"/>
                <a:cs typeface="Times New Roman" pitchFamily="18" charset="0"/>
              </a:rPr>
              <a:t>   This course provides opportunities to expand practical skills and gain competence in organizing any practical classes and practices</a:t>
            </a:r>
          </a:p>
          <a:p>
            <a:r>
              <a:rPr lang="en-US" dirty="0">
                <a:solidFill>
                  <a:srgbClr val="001E00"/>
                </a:solidFill>
                <a:latin typeface="Times New Roman" pitchFamily="18" charset="0"/>
                <a:cs typeface="Times New Roman" pitchFamily="18" charset="0"/>
              </a:rPr>
              <a:t>    In addition, the course familiarizes PhD students with technologies and techniques for practical training in university education, techniques for forming the content of practical classes and laboratory workshops, designing quality teaching materials for practical classes, </a:t>
            </a:r>
            <a:r>
              <a:rPr lang="en-US" dirty="0" err="1">
                <a:solidFill>
                  <a:srgbClr val="001E00"/>
                </a:solidFill>
                <a:latin typeface="Times New Roman" pitchFamily="18" charset="0"/>
                <a:cs typeface="Times New Roman" pitchFamily="18" charset="0"/>
              </a:rPr>
              <a:t>etc</a:t>
            </a:r>
            <a:endParaRPr lang="en-US" dirty="0">
              <a:solidFill>
                <a:srgbClr val="001E00"/>
              </a:solidFill>
              <a:latin typeface="Times New Roman" pitchFamily="18" charset="0"/>
              <a:cs typeface="Times New Roman" pitchFamily="18" charset="0"/>
            </a:endParaRPr>
          </a:p>
          <a:p>
            <a:r>
              <a:rPr lang="en-US" dirty="0">
                <a:solidFill>
                  <a:srgbClr val="001E00"/>
                </a:solidFill>
                <a:latin typeface="Times New Roman" pitchFamily="18" charset="0"/>
                <a:cs typeface="Times New Roman" pitchFamily="18" charset="0"/>
              </a:rPr>
              <a:t>   The course develops practical skills, the practice of organizing research work</a:t>
            </a:r>
            <a:endParaRPr lang="en-US" dirty="0">
              <a:solidFill>
                <a:srgbClr val="04291F"/>
              </a:solidFill>
              <a:latin typeface="Times New Roman" pitchFamily="18" charset="0"/>
              <a:cs typeface="Times New Roman" pitchFamily="18" charset="0"/>
            </a:endParaRPr>
          </a:p>
        </p:txBody>
      </p:sp>
    </p:spTree>
    <p:extLst>
      <p:ext uri="{BB962C8B-B14F-4D97-AF65-F5344CB8AC3E}">
        <p14:creationId xmlns:p14="http://schemas.microsoft.com/office/powerpoint/2010/main" val="156270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88840" y="4659982"/>
            <a:ext cx="5166320" cy="369332"/>
          </a:xfrm>
          <a:prstGeom prst="rect">
            <a:avLst/>
          </a:prstGeom>
        </p:spPr>
        <p:txBody>
          <a:bodyPr wrap="square">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sp>
        <p:nvSpPr>
          <p:cNvPr id="3" name="Rectangle 3"/>
          <p:cNvSpPr>
            <a:spLocks noChangeArrowheads="1"/>
          </p:cNvSpPr>
          <p:nvPr/>
        </p:nvSpPr>
        <p:spPr bwMode="auto">
          <a:xfrm>
            <a:off x="847094" y="123479"/>
            <a:ext cx="6984776" cy="42165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uk-UA" sz="1200" b="0" i="0" u="none" strike="noStrike" cap="none" normalizeH="0" baseline="0" dirty="0" smtClean="0">
                <a:ln>
                  <a:noFill/>
                </a:ln>
                <a:solidFill>
                  <a:schemeClr val="tx1"/>
                </a:solidFill>
                <a:effectLst/>
                <a:latin typeface="Times New Roman" pitchFamily="18" charset="0"/>
                <a:cs typeface="Times New Roman" pitchFamily="18" charset="0"/>
              </a:rPr>
            </a:br>
            <a:r>
              <a:rPr lang="en-US" sz="1600" b="1" dirty="0">
                <a:solidFill>
                  <a:srgbClr val="04291F"/>
                </a:solidFill>
                <a:latin typeface="Times New Roman" pitchFamily="18" charset="0"/>
                <a:cs typeface="Times New Roman" pitchFamily="18" charset="0"/>
              </a:rPr>
              <a:t>The aim of the course </a:t>
            </a:r>
            <a:r>
              <a:rPr lang="en-US" sz="1600" dirty="0">
                <a:solidFill>
                  <a:srgbClr val="04291F"/>
                </a:solidFill>
                <a:latin typeface="Times New Roman" pitchFamily="18" charset="0"/>
                <a:cs typeface="Times New Roman" pitchFamily="18" charset="0"/>
              </a:rPr>
              <a:t>is to form knowledge, competencies, and practical skills for future research and teaching activities of a specialist of the third educational and scientific level (PhD).</a:t>
            </a:r>
          </a:p>
          <a:p>
            <a:pPr lvl="0" fontAlgn="base">
              <a:spcBef>
                <a:spcPct val="0"/>
              </a:spcBef>
              <a:spcAft>
                <a:spcPct val="0"/>
              </a:spcAft>
            </a:pPr>
            <a:r>
              <a:rPr lang="en-US" sz="1600" b="1" dirty="0">
                <a:solidFill>
                  <a:srgbClr val="04291F"/>
                </a:solidFill>
                <a:latin typeface="Times New Roman" pitchFamily="18" charset="0"/>
                <a:cs typeface="Times New Roman" pitchFamily="18" charset="0"/>
              </a:rPr>
              <a:t>Task:</a:t>
            </a:r>
          </a:p>
          <a:p>
            <a:pPr marL="285750" lvl="0" indent="-285750" fontAlgn="base">
              <a:spcBef>
                <a:spcPct val="0"/>
              </a:spcBef>
              <a:spcAft>
                <a:spcPct val="0"/>
              </a:spcAft>
              <a:buFont typeface="Arial" panose="020B0604020202020204" pitchFamily="34" charset="0"/>
              <a:buChar char="•"/>
            </a:pPr>
            <a:r>
              <a:rPr lang="en-US" sz="1600" b="1" i="1" dirty="0">
                <a:solidFill>
                  <a:srgbClr val="04291F"/>
                </a:solidFill>
                <a:latin typeface="Times New Roman" pitchFamily="18" charset="0"/>
                <a:cs typeface="Times New Roman" pitchFamily="18" charset="0"/>
              </a:rPr>
              <a:t>To identify </a:t>
            </a:r>
            <a:r>
              <a:rPr lang="en-US" sz="1600" dirty="0">
                <a:solidFill>
                  <a:srgbClr val="04291F"/>
                </a:solidFill>
                <a:latin typeface="Times New Roman" pitchFamily="18" charset="0"/>
                <a:cs typeface="Times New Roman" pitchFamily="18" charset="0"/>
              </a:rPr>
              <a:t>historical aspects of experience and areas of university education</a:t>
            </a:r>
          </a:p>
          <a:p>
            <a:pPr marL="285750" lvl="0" indent="-285750" fontAlgn="base">
              <a:spcBef>
                <a:spcPct val="0"/>
              </a:spcBef>
              <a:spcAft>
                <a:spcPct val="0"/>
              </a:spcAft>
              <a:buFont typeface="Arial" panose="020B0604020202020204" pitchFamily="34" charset="0"/>
              <a:buChar char="•"/>
            </a:pPr>
            <a:r>
              <a:rPr lang="en-US" sz="1600" b="1" i="1" dirty="0">
                <a:solidFill>
                  <a:srgbClr val="04291F"/>
                </a:solidFill>
                <a:latin typeface="Times New Roman" pitchFamily="18" charset="0"/>
                <a:cs typeface="Times New Roman" pitchFamily="18" charset="0"/>
              </a:rPr>
              <a:t>To define </a:t>
            </a:r>
            <a:r>
              <a:rPr lang="en-US" sz="1600" dirty="0">
                <a:solidFill>
                  <a:srgbClr val="04291F"/>
                </a:solidFill>
                <a:latin typeface="Times New Roman" pitchFamily="18" charset="0"/>
                <a:cs typeface="Times New Roman" pitchFamily="18" charset="0"/>
              </a:rPr>
              <a:t>the concept of competence for the practical training of future specialists in obtaining a university education</a:t>
            </a:r>
          </a:p>
          <a:p>
            <a:pPr marL="285750" lvl="0" indent="-285750" fontAlgn="base">
              <a:spcBef>
                <a:spcPct val="0"/>
              </a:spcBef>
              <a:spcAft>
                <a:spcPct val="0"/>
              </a:spcAft>
              <a:buFont typeface="Arial" panose="020B0604020202020204" pitchFamily="34" charset="0"/>
              <a:buChar char="•"/>
            </a:pPr>
            <a:r>
              <a:rPr lang="en-US" sz="1600" b="1" i="1" dirty="0">
                <a:solidFill>
                  <a:srgbClr val="04291F"/>
                </a:solidFill>
                <a:latin typeface="Times New Roman" pitchFamily="18" charset="0"/>
                <a:cs typeface="Times New Roman" pitchFamily="18" charset="0"/>
              </a:rPr>
              <a:t>To reveal </a:t>
            </a:r>
            <a:r>
              <a:rPr lang="en-US" sz="1600" dirty="0">
                <a:solidFill>
                  <a:srgbClr val="04291F"/>
                </a:solidFill>
                <a:latin typeface="Times New Roman" pitchFamily="18" charset="0"/>
                <a:cs typeface="Times New Roman" pitchFamily="18" charset="0"/>
              </a:rPr>
              <a:t>the essence of the competence approach to the practical training of a modern university teacher</a:t>
            </a:r>
          </a:p>
          <a:p>
            <a:pPr marL="285750" lvl="0" indent="-285750" fontAlgn="base">
              <a:spcBef>
                <a:spcPct val="0"/>
              </a:spcBef>
              <a:spcAft>
                <a:spcPct val="0"/>
              </a:spcAft>
              <a:buFont typeface="Arial" panose="020B0604020202020204" pitchFamily="34" charset="0"/>
              <a:buChar char="•"/>
            </a:pPr>
            <a:r>
              <a:rPr lang="en-US" sz="1600" b="1" i="1" dirty="0">
                <a:solidFill>
                  <a:srgbClr val="04291F"/>
                </a:solidFill>
                <a:latin typeface="Times New Roman" pitchFamily="18" charset="0"/>
                <a:cs typeface="Times New Roman" pitchFamily="18" charset="0"/>
              </a:rPr>
              <a:t>To determine </a:t>
            </a:r>
            <a:r>
              <a:rPr lang="en-US" sz="1600" dirty="0">
                <a:solidFill>
                  <a:srgbClr val="04291F"/>
                </a:solidFill>
                <a:latin typeface="Times New Roman" pitchFamily="18" charset="0"/>
                <a:cs typeface="Times New Roman" pitchFamily="18" charset="0"/>
              </a:rPr>
              <a:t>the range of various practical skills, starting from the methods and techniques of forming the content of practical classes and laboratory workshops as part of academic disciplines, practices of mastering instructions for laboratory equipment, ending with practices of organizing and conducting briefings in-field practices</a:t>
            </a:r>
          </a:p>
          <a:p>
            <a:pPr marL="285750" lvl="0" indent="-285750" fontAlgn="base">
              <a:spcBef>
                <a:spcPct val="0"/>
              </a:spcBef>
              <a:spcAft>
                <a:spcPct val="0"/>
              </a:spcAft>
              <a:buFont typeface="Arial" panose="020B0604020202020204" pitchFamily="34" charset="0"/>
              <a:buChar char="•"/>
            </a:pPr>
            <a:r>
              <a:rPr lang="en-US" sz="1600" b="1" i="1" dirty="0" smtClean="0">
                <a:solidFill>
                  <a:srgbClr val="04291F"/>
                </a:solidFill>
                <a:latin typeface="Times New Roman" pitchFamily="18" charset="0"/>
                <a:cs typeface="Times New Roman" pitchFamily="18" charset="0"/>
              </a:rPr>
              <a:t>To determine</a:t>
            </a:r>
            <a:r>
              <a:rPr lang="en-US" sz="1600" dirty="0" smtClean="0">
                <a:solidFill>
                  <a:srgbClr val="04291F"/>
                </a:solidFill>
                <a:latin typeface="Times New Roman" pitchFamily="18" charset="0"/>
                <a:cs typeface="Times New Roman" pitchFamily="18" charset="0"/>
              </a:rPr>
              <a:t> </a:t>
            </a:r>
            <a:r>
              <a:rPr lang="en-US" sz="1600" dirty="0">
                <a:solidFill>
                  <a:srgbClr val="04291F"/>
                </a:solidFill>
                <a:latin typeface="Times New Roman" pitchFamily="18" charset="0"/>
                <a:cs typeface="Times New Roman" pitchFamily="18" charset="0"/>
              </a:rPr>
              <a:t>the need for the use of information and digital technologies in the educational process and in scientific activities</a:t>
            </a:r>
            <a:endParaRPr kumimoji="0" lang="uk-UA" sz="1600" u="none" strike="noStrike" cap="none" normalizeH="0" baseline="0" dirty="0" smtClean="0">
              <a:ln>
                <a:noFill/>
              </a:ln>
              <a:solidFill>
                <a:srgbClr val="04291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8585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08820" y="4587974"/>
            <a:ext cx="5526360" cy="369332"/>
          </a:xfrm>
          <a:prstGeom prst="rect">
            <a:avLst/>
          </a:prstGeom>
        </p:spPr>
        <p:txBody>
          <a:bodyPr wrap="square">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sp>
        <p:nvSpPr>
          <p:cNvPr id="4" name="Прямоугольник 3"/>
          <p:cNvSpPr/>
          <p:nvPr/>
        </p:nvSpPr>
        <p:spPr>
          <a:xfrm>
            <a:off x="2830562" y="186194"/>
            <a:ext cx="3541638" cy="369332"/>
          </a:xfrm>
          <a:prstGeom prst="rect">
            <a:avLst/>
          </a:prstGeom>
          <a:ln w="19050">
            <a:solidFill>
              <a:srgbClr val="04291F"/>
            </a:solidFill>
          </a:ln>
        </p:spPr>
        <p:txBody>
          <a:bodyPr wrap="square">
            <a:spAutoFit/>
          </a:bodyPr>
          <a:lstStyle/>
          <a:p>
            <a:pPr algn="ctr"/>
            <a:r>
              <a:rPr lang="en-US" dirty="0">
                <a:solidFill>
                  <a:srgbClr val="04291F"/>
                </a:solidFill>
                <a:latin typeface="Times New Roman" pitchFamily="18" charset="0"/>
                <a:cs typeface="Times New Roman" pitchFamily="18" charset="0"/>
              </a:rPr>
              <a:t>Planned learning outcomes</a:t>
            </a:r>
            <a:endParaRPr lang="uk-UA" dirty="0">
              <a:solidFill>
                <a:srgbClr val="04291F"/>
              </a:solidFill>
              <a:latin typeface="Times New Roman" pitchFamily="18" charset="0"/>
              <a:cs typeface="Times New Roman" pitchFamily="18" charset="0"/>
            </a:endParaRPr>
          </a:p>
        </p:txBody>
      </p:sp>
      <p:sp>
        <p:nvSpPr>
          <p:cNvPr id="5" name="Прямоугольник 4"/>
          <p:cNvSpPr/>
          <p:nvPr/>
        </p:nvSpPr>
        <p:spPr>
          <a:xfrm>
            <a:off x="827584" y="627534"/>
            <a:ext cx="2230098" cy="369332"/>
          </a:xfrm>
          <a:prstGeom prst="rect">
            <a:avLst/>
          </a:prstGeom>
          <a:noFill/>
          <a:ln w="12700">
            <a:solidFill>
              <a:srgbClr val="04291F"/>
            </a:solidFill>
          </a:ln>
        </p:spPr>
        <p:txBody>
          <a:bodyPr wrap="none">
            <a:spAutoFit/>
          </a:bodyPr>
          <a:lstStyle/>
          <a:p>
            <a:pPr algn="ctr"/>
            <a:r>
              <a:rPr lang="en-US" dirty="0">
                <a:solidFill>
                  <a:srgbClr val="04291F"/>
                </a:solidFill>
                <a:latin typeface="Times New Roman" pitchFamily="18" charset="0"/>
                <a:cs typeface="Times New Roman" pitchFamily="18" charset="0"/>
              </a:rPr>
              <a:t>General competencies</a:t>
            </a:r>
            <a:endParaRPr lang="uk-UA" dirty="0">
              <a:solidFill>
                <a:srgbClr val="04291F"/>
              </a:solidFill>
            </a:endParaRPr>
          </a:p>
        </p:txBody>
      </p:sp>
      <p:sp>
        <p:nvSpPr>
          <p:cNvPr id="6" name="Прямоугольник 5"/>
          <p:cNvSpPr/>
          <p:nvPr/>
        </p:nvSpPr>
        <p:spPr>
          <a:xfrm>
            <a:off x="834408" y="1266895"/>
            <a:ext cx="3383992" cy="954107"/>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General scientific (philosophical) competencies - the formation of a systematic scientific worldview, professional ethics, and general cultural outlook</a:t>
            </a:r>
          </a:p>
        </p:txBody>
      </p:sp>
      <p:sp>
        <p:nvSpPr>
          <p:cNvPr id="7" name="Прямоугольник 6"/>
          <p:cNvSpPr/>
          <p:nvPr/>
        </p:nvSpPr>
        <p:spPr>
          <a:xfrm>
            <a:off x="827584" y="2338547"/>
            <a:ext cx="3390816" cy="954107"/>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Acquisition of universal skills of the researcher, results of own scientific research, application of modern information technologies in scientific activity</a:t>
            </a:r>
            <a:endParaRPr lang="uk-UA" sz="1400" dirty="0">
              <a:solidFill>
                <a:srgbClr val="04291F"/>
              </a:solidFill>
              <a:latin typeface="Times New Roman" pitchFamily="18" charset="0"/>
              <a:cs typeface="Times New Roman" pitchFamily="18" charset="0"/>
            </a:endParaRPr>
          </a:p>
        </p:txBody>
      </p:sp>
      <p:sp>
        <p:nvSpPr>
          <p:cNvPr id="8" name="Прямоугольник 7"/>
          <p:cNvSpPr/>
          <p:nvPr/>
        </p:nvSpPr>
        <p:spPr>
          <a:xfrm>
            <a:off x="827585" y="3410199"/>
            <a:ext cx="3390815" cy="738664"/>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Skills of pedagogical activity in universities, organization and carrying out of educational - practical employments</a:t>
            </a:r>
            <a:endParaRPr lang="uk-UA" sz="1400" dirty="0">
              <a:solidFill>
                <a:srgbClr val="04291F"/>
              </a:solidFill>
              <a:latin typeface="Times New Roman" pitchFamily="18" charset="0"/>
              <a:cs typeface="Times New Roman" pitchFamily="18" charset="0"/>
            </a:endParaRPr>
          </a:p>
        </p:txBody>
      </p:sp>
      <p:sp>
        <p:nvSpPr>
          <p:cNvPr id="9" name="Прямоугольник 8"/>
          <p:cNvSpPr/>
          <p:nvPr/>
        </p:nvSpPr>
        <p:spPr>
          <a:xfrm>
            <a:off x="5292080" y="627534"/>
            <a:ext cx="2664296" cy="369332"/>
          </a:xfrm>
          <a:prstGeom prst="rect">
            <a:avLst/>
          </a:prstGeom>
          <a:ln w="12700">
            <a:solidFill>
              <a:srgbClr val="04291F"/>
            </a:solidFill>
          </a:ln>
        </p:spPr>
        <p:txBody>
          <a:bodyPr wrap="square">
            <a:spAutoFit/>
          </a:bodyPr>
          <a:lstStyle/>
          <a:p>
            <a:pPr algn="ctr"/>
            <a:r>
              <a:rPr lang="en-US" dirty="0">
                <a:solidFill>
                  <a:srgbClr val="04291F"/>
                </a:solidFill>
                <a:latin typeface="Times New Roman" pitchFamily="18" charset="0"/>
                <a:cs typeface="Times New Roman" pitchFamily="18" charset="0"/>
              </a:rPr>
              <a:t>Professional competencies</a:t>
            </a:r>
            <a:endParaRPr lang="uk-UA" dirty="0">
              <a:solidFill>
                <a:srgbClr val="04291F"/>
              </a:solidFill>
              <a:latin typeface="Times New Roman" pitchFamily="18" charset="0"/>
              <a:cs typeface="Times New Roman" pitchFamily="18" charset="0"/>
            </a:endParaRPr>
          </a:p>
        </p:txBody>
      </p:sp>
      <p:sp>
        <p:nvSpPr>
          <p:cNvPr id="10" name="Прямоугольник 9"/>
          <p:cNvSpPr/>
          <p:nvPr/>
        </p:nvSpPr>
        <p:spPr>
          <a:xfrm>
            <a:off x="4788024" y="1131590"/>
            <a:ext cx="3114030" cy="954107"/>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Deep understanding of the relationships in the system "nature - population - economy" and knowledge of scientific approaches to its study</a:t>
            </a:r>
            <a:endParaRPr lang="uk-UA" sz="1400" dirty="0">
              <a:solidFill>
                <a:srgbClr val="04291F"/>
              </a:solidFill>
              <a:latin typeface="Times New Roman" pitchFamily="18" charset="0"/>
              <a:cs typeface="Times New Roman" pitchFamily="18" charset="0"/>
            </a:endParaRPr>
          </a:p>
        </p:txBody>
      </p:sp>
      <p:sp>
        <p:nvSpPr>
          <p:cNvPr id="11" name="Прямоугольник 10"/>
          <p:cNvSpPr/>
          <p:nvPr/>
        </p:nvSpPr>
        <p:spPr>
          <a:xfrm>
            <a:off x="4788024" y="2139702"/>
            <a:ext cx="3114030" cy="1169551"/>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Ability to use theoretical knowledge and practical skills of modeling and forecasting of phenomena and processes occurring in natural and social geosystems</a:t>
            </a:r>
            <a:endParaRPr lang="uk-UA" sz="1400" dirty="0" smtClean="0">
              <a:latin typeface="Times New Roman" pitchFamily="18" charset="0"/>
              <a:cs typeface="Times New Roman" pitchFamily="18" charset="0"/>
            </a:endParaRPr>
          </a:p>
        </p:txBody>
      </p:sp>
      <p:sp>
        <p:nvSpPr>
          <p:cNvPr id="12" name="Прямоугольник 11"/>
          <p:cNvSpPr/>
          <p:nvPr/>
        </p:nvSpPr>
        <p:spPr>
          <a:xfrm>
            <a:off x="4788024" y="3363838"/>
            <a:ext cx="3114030" cy="954107"/>
          </a:xfrm>
          <a:prstGeom prst="rect">
            <a:avLst/>
          </a:prstGeom>
          <a:ln>
            <a:solidFill>
              <a:srgbClr val="04291F"/>
            </a:solidFill>
          </a:ln>
        </p:spPr>
        <p:txBody>
          <a:bodyPr wrap="square">
            <a:spAutoFit/>
          </a:bodyPr>
          <a:lstStyle/>
          <a:p>
            <a:r>
              <a:rPr lang="en-US" sz="1400" dirty="0">
                <a:solidFill>
                  <a:srgbClr val="04291F"/>
                </a:solidFill>
                <a:latin typeface="Times New Roman" pitchFamily="18" charset="0"/>
                <a:cs typeface="Times New Roman" pitchFamily="18" charset="0"/>
              </a:rPr>
              <a:t>Basic knowledge in the field of modern information technologies, the ability to apply software in research in the field of Earth sciences</a:t>
            </a:r>
            <a:endParaRPr lang="uk-UA" sz="1400" dirty="0">
              <a:solidFill>
                <a:srgbClr val="04291F"/>
              </a:solidFill>
              <a:latin typeface="Times New Roman" pitchFamily="18" charset="0"/>
              <a:cs typeface="Times New Roman" pitchFamily="18" charset="0"/>
            </a:endParaRPr>
          </a:p>
        </p:txBody>
      </p:sp>
      <p:sp>
        <p:nvSpPr>
          <p:cNvPr id="14" name="Стрелка углом вверх 13"/>
          <p:cNvSpPr/>
          <p:nvPr/>
        </p:nvSpPr>
        <p:spPr>
          <a:xfrm flipV="1">
            <a:off x="6372200" y="339502"/>
            <a:ext cx="562818" cy="180000"/>
          </a:xfrm>
          <a:prstGeom prst="bentUpArrow">
            <a:avLst/>
          </a:prstGeom>
          <a:solidFill>
            <a:srgbClr val="09674C"/>
          </a:solidFill>
          <a:ln w="12700">
            <a:solidFill>
              <a:srgbClr val="042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Стрелка углом вверх 14"/>
          <p:cNvSpPr/>
          <p:nvPr/>
        </p:nvSpPr>
        <p:spPr>
          <a:xfrm flipH="1" flipV="1">
            <a:off x="2195736" y="339502"/>
            <a:ext cx="562818" cy="180000"/>
          </a:xfrm>
          <a:prstGeom prst="bentUpArrow">
            <a:avLst/>
          </a:prstGeom>
          <a:solidFill>
            <a:srgbClr val="09674C"/>
          </a:solidFill>
          <a:ln w="12700">
            <a:solidFill>
              <a:srgbClr val="042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9626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sp>
        <p:nvSpPr>
          <p:cNvPr id="3" name="Прямоугольник 2"/>
          <p:cNvSpPr/>
          <p:nvPr/>
        </p:nvSpPr>
        <p:spPr>
          <a:xfrm>
            <a:off x="796204" y="123478"/>
            <a:ext cx="1420582" cy="523220"/>
          </a:xfrm>
          <a:prstGeom prst="rect">
            <a:avLst/>
          </a:prstGeom>
        </p:spPr>
        <p:txBody>
          <a:bodyPr wrap="none">
            <a:spAutoFit/>
          </a:bodyPr>
          <a:lstStyle/>
          <a:p>
            <a:r>
              <a:rPr lang="en-US" sz="2800" dirty="0">
                <a:solidFill>
                  <a:srgbClr val="04291F"/>
                </a:solidFill>
                <a:latin typeface="Times New Roman" pitchFamily="18" charset="0"/>
                <a:cs typeface="Times New Roman" pitchFamily="18" charset="0"/>
              </a:rPr>
              <a:t>Syllabus</a:t>
            </a:r>
          </a:p>
        </p:txBody>
      </p:sp>
      <p:pic>
        <p:nvPicPr>
          <p:cNvPr id="3077"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0157" y="1131958"/>
            <a:ext cx="4913369" cy="331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131840" y="195486"/>
            <a:ext cx="4782348" cy="331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10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11960" y="46385"/>
            <a:ext cx="3672408" cy="2021309"/>
          </a:xfrm>
          <a:prstGeom prst="rect">
            <a:avLst/>
          </a:prstGeom>
          <a:ln w="12700">
            <a:solidFill>
              <a:srgbClr val="04291F"/>
            </a:solidFill>
          </a:ln>
        </p:spPr>
      </p:pic>
      <p:sp>
        <p:nvSpPr>
          <p:cNvPr id="5" name="AutoShape 2" descr="image.png"/>
          <p:cNvSpPr>
            <a:spLocks noChangeAspect="1" noChangeArrowheads="1"/>
          </p:cNvSpPr>
          <p:nvPr/>
        </p:nvSpPr>
        <p:spPr bwMode="auto">
          <a:xfrm>
            <a:off x="155575" y="-1165225"/>
            <a:ext cx="4305300"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6" name="AutoShape 4" descr="image.png"/>
          <p:cNvSpPr>
            <a:spLocks noChangeAspect="1" noChangeArrowheads="1"/>
          </p:cNvSpPr>
          <p:nvPr/>
        </p:nvSpPr>
        <p:spPr bwMode="auto">
          <a:xfrm>
            <a:off x="307975" y="-1012825"/>
            <a:ext cx="4305300" cy="2428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7584" y="1701271"/>
            <a:ext cx="5424032" cy="2833869"/>
          </a:xfrm>
          <a:prstGeom prst="rect">
            <a:avLst/>
          </a:prstGeom>
          <a:ln w="12700">
            <a:solidFill>
              <a:srgbClr val="04291F"/>
            </a:solidFill>
          </a:ln>
        </p:spPr>
      </p:pic>
      <p:sp>
        <p:nvSpPr>
          <p:cNvPr id="4" name="Прямоугольник 3"/>
          <p:cNvSpPr/>
          <p:nvPr/>
        </p:nvSpPr>
        <p:spPr>
          <a:xfrm>
            <a:off x="755576" y="46385"/>
            <a:ext cx="3528392" cy="1261884"/>
          </a:xfrm>
          <a:prstGeom prst="rect">
            <a:avLst/>
          </a:prstGeom>
        </p:spPr>
        <p:txBody>
          <a:bodyPr wrap="square">
            <a:spAutoFit/>
          </a:bodyPr>
          <a:lstStyle/>
          <a:p>
            <a:r>
              <a:rPr lang="en-US" sz="2400" dirty="0">
                <a:solidFill>
                  <a:srgbClr val="04291F"/>
                </a:solidFill>
                <a:latin typeface="Times New Roman" panose="02020603050405020304" pitchFamily="18" charset="0"/>
                <a:cs typeface="Times New Roman" panose="02020603050405020304" pitchFamily="18" charset="0"/>
              </a:rPr>
              <a:t>The course is available</a:t>
            </a:r>
          </a:p>
          <a:p>
            <a:r>
              <a:rPr lang="en-US" sz="2400" dirty="0">
                <a:solidFill>
                  <a:srgbClr val="04291F"/>
                </a:solidFill>
                <a:latin typeface="Times New Roman" panose="02020603050405020304" pitchFamily="18" charset="0"/>
                <a:cs typeface="Times New Roman" panose="02020603050405020304" pitchFamily="18" charset="0"/>
              </a:rPr>
              <a:t>on the </a:t>
            </a:r>
            <a:r>
              <a:rPr lang="en-US" sz="2400" spc="-100" dirty="0" smtClean="0">
                <a:solidFill>
                  <a:srgbClr val="04291F"/>
                </a:solidFill>
                <a:latin typeface="Times New Roman" panose="02020603050405020304" pitchFamily="18" charset="0"/>
                <a:cs typeface="Times New Roman" panose="02020603050405020304" pitchFamily="18" charset="0"/>
              </a:rPr>
              <a:t>KKNU </a:t>
            </a:r>
            <a:r>
              <a:rPr lang="en-US" sz="2400" dirty="0" smtClean="0">
                <a:solidFill>
                  <a:srgbClr val="04291F"/>
                </a:solidFill>
                <a:latin typeface="Times New Roman" panose="02020603050405020304" pitchFamily="18" charset="0"/>
                <a:cs typeface="Times New Roman" panose="02020603050405020304" pitchFamily="18" charset="0"/>
              </a:rPr>
              <a:t>Moodle</a:t>
            </a:r>
          </a:p>
          <a:p>
            <a:r>
              <a:rPr lang="en-US" sz="1400" dirty="0">
                <a:solidFill>
                  <a:srgbClr val="04291F"/>
                </a:solidFill>
                <a:latin typeface="Times New Roman" panose="02020603050405020304" pitchFamily="18" charset="0"/>
                <a:cs typeface="Times New Roman" panose="02020603050405020304" pitchFamily="18" charset="0"/>
                <a:hlinkClick r:id="rId6"/>
              </a:rPr>
              <a:t>https://</a:t>
            </a:r>
            <a:r>
              <a:rPr lang="en-US" sz="1400" dirty="0" smtClean="0">
                <a:solidFill>
                  <a:srgbClr val="04291F"/>
                </a:solidFill>
                <a:latin typeface="Times New Roman" panose="02020603050405020304" pitchFamily="18" charset="0"/>
                <a:cs typeface="Times New Roman" panose="02020603050405020304" pitchFamily="18" charset="0"/>
                <a:hlinkClick r:id="rId6"/>
              </a:rPr>
              <a:t>dist.karazin.ua/moodle/course/view.php?id=2500</a:t>
            </a:r>
            <a:r>
              <a:rPr lang="en-US" sz="1400" dirty="0" smtClean="0">
                <a:solidFill>
                  <a:srgbClr val="04291F"/>
                </a:solidFill>
                <a:latin typeface="Times New Roman" panose="02020603050405020304" pitchFamily="18" charset="0"/>
                <a:cs typeface="Times New Roman" panose="02020603050405020304" pitchFamily="18" charset="0"/>
              </a:rPr>
              <a:t> </a:t>
            </a:r>
            <a:endParaRPr lang="ru-RU" sz="1400" dirty="0">
              <a:solidFill>
                <a:srgbClr val="0429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0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sp>
        <p:nvSpPr>
          <p:cNvPr id="3" name="Прямоугольник 2"/>
          <p:cNvSpPr/>
          <p:nvPr/>
        </p:nvSpPr>
        <p:spPr>
          <a:xfrm>
            <a:off x="828612" y="195486"/>
            <a:ext cx="7127764" cy="4031873"/>
          </a:xfrm>
          <a:prstGeom prst="rect">
            <a:avLst/>
          </a:prstGeom>
        </p:spPr>
        <p:txBody>
          <a:bodyPr wrap="square">
            <a:spAutoFit/>
          </a:bodyPr>
          <a:lstStyle/>
          <a:p>
            <a:pPr algn="ctr"/>
            <a:r>
              <a:rPr lang="en-US" sz="2000" b="1" dirty="0">
                <a:solidFill>
                  <a:srgbClr val="04291F"/>
                </a:solidFill>
                <a:latin typeface="Times New Roman" pitchFamily="18" charset="0"/>
                <a:cs typeface="Times New Roman" pitchFamily="18" charset="0"/>
              </a:rPr>
              <a:t>Types and forms of classes,</a:t>
            </a:r>
          </a:p>
          <a:p>
            <a:pPr algn="ctr"/>
            <a:r>
              <a:rPr lang="en-US" sz="2000" b="1" dirty="0">
                <a:solidFill>
                  <a:srgbClr val="04291F"/>
                </a:solidFill>
                <a:latin typeface="Times New Roman" pitchFamily="18" charset="0"/>
                <a:cs typeface="Times New Roman" pitchFamily="18" charset="0"/>
              </a:rPr>
              <a:t>methods of interaction between teacher and graduate </a:t>
            </a:r>
            <a:r>
              <a:rPr lang="en-US" sz="2000" b="1" dirty="0" smtClean="0">
                <a:solidFill>
                  <a:srgbClr val="04291F"/>
                </a:solidFill>
                <a:latin typeface="Times New Roman" pitchFamily="18" charset="0"/>
                <a:cs typeface="Times New Roman" pitchFamily="18" charset="0"/>
              </a:rPr>
              <a:t>student</a:t>
            </a:r>
          </a:p>
          <a:p>
            <a:pPr algn="ctr"/>
            <a:endParaRPr lang="uk-UA" b="1" dirty="0">
              <a:solidFill>
                <a:srgbClr val="04291F"/>
              </a:solidFill>
              <a:latin typeface="Times New Roman" pitchFamily="18" charset="0"/>
              <a:cs typeface="Times New Roman" pitchFamily="18" charset="0"/>
            </a:endParaRPr>
          </a:p>
          <a:p>
            <a:pPr marL="285750" indent="-285750">
              <a:buFont typeface="Arial" panose="020B0604020202020204" pitchFamily="34" charset="0"/>
              <a:buChar char="•"/>
            </a:pPr>
            <a:r>
              <a:rPr lang="en-US" dirty="0">
                <a:solidFill>
                  <a:srgbClr val="04291F"/>
                </a:solidFill>
                <a:latin typeface="Times New Roman" pitchFamily="18" charset="0"/>
                <a:cs typeface="Times New Roman" pitchFamily="18" charset="0"/>
              </a:rPr>
              <a:t>The course "Practical training in university education" is taught in the second semester when studying </a:t>
            </a:r>
            <a:r>
              <a:rPr lang="en-US" dirty="0" smtClean="0">
                <a:solidFill>
                  <a:srgbClr val="04291F"/>
                </a:solidFill>
                <a:latin typeface="Times New Roman" pitchFamily="18" charset="0"/>
                <a:cs typeface="Times New Roman" pitchFamily="18" charset="0"/>
              </a:rPr>
              <a:t>on the PhD program</a:t>
            </a:r>
            <a:endParaRPr lang="en-US" dirty="0">
              <a:solidFill>
                <a:srgbClr val="04291F"/>
              </a:solidFill>
              <a:latin typeface="Times New Roman" pitchFamily="18" charset="0"/>
              <a:cs typeface="Times New Roman" pitchFamily="18" charset="0"/>
            </a:endParaRPr>
          </a:p>
          <a:p>
            <a:pPr marL="285750" indent="-285750">
              <a:buFont typeface="Arial" panose="020B0604020202020204" pitchFamily="34" charset="0"/>
              <a:buChar char="•"/>
            </a:pPr>
            <a:r>
              <a:rPr lang="en-US" dirty="0">
                <a:solidFill>
                  <a:srgbClr val="04291F"/>
                </a:solidFill>
                <a:latin typeface="Times New Roman" pitchFamily="18" charset="0"/>
                <a:cs typeface="Times New Roman" pitchFamily="18" charset="0"/>
              </a:rPr>
              <a:t>The course program provides for 90 hours, of which 24 hours. classroom classes (4 hours of lectures, 16 hours of practical classes and 4 hours of seminars, 66 hours of independent work, and 4 hours of the exam)</a:t>
            </a:r>
          </a:p>
          <a:p>
            <a:pPr marL="285750" indent="-285750">
              <a:buFont typeface="Arial" panose="020B0604020202020204" pitchFamily="34" charset="0"/>
              <a:buChar char="•"/>
            </a:pPr>
            <a:r>
              <a:rPr lang="en-US" dirty="0">
                <a:solidFill>
                  <a:srgbClr val="04291F"/>
                </a:solidFill>
                <a:latin typeface="Times New Roman" pitchFamily="18" charset="0"/>
                <a:cs typeface="Times New Roman" pitchFamily="18" charset="0"/>
              </a:rPr>
              <a:t>The course program consists of 2 sections, which include 4 topics of lectures, 8 topics of practical classes, and 3 topics of seminars, and ends with an exam in the form of a written test based on the Moodle platform.</a:t>
            </a:r>
          </a:p>
          <a:p>
            <a:pPr marL="285750" indent="-285750">
              <a:buFont typeface="Arial" panose="020B0604020202020204" pitchFamily="34" charset="0"/>
              <a:buChar char="•"/>
            </a:pPr>
            <a:r>
              <a:rPr lang="en-US" dirty="0">
                <a:solidFill>
                  <a:srgbClr val="04291F"/>
                </a:solidFill>
                <a:latin typeface="Times New Roman" pitchFamily="18" charset="0"/>
                <a:cs typeface="Times New Roman" pitchFamily="18" charset="0"/>
              </a:rPr>
              <a:t>For individual consultations - "Forum" and "Chat".</a:t>
            </a:r>
            <a:endParaRPr lang="uk-UA" dirty="0">
              <a:solidFill>
                <a:srgbClr val="04291F"/>
              </a:solidFill>
              <a:latin typeface="Times New Roman" pitchFamily="18" charset="0"/>
              <a:cs typeface="Times New Roman" pitchFamily="18" charset="0"/>
            </a:endParaRPr>
          </a:p>
        </p:txBody>
      </p:sp>
    </p:spTree>
    <p:extLst>
      <p:ext uri="{BB962C8B-B14F-4D97-AF65-F5344CB8AC3E}">
        <p14:creationId xmlns:p14="http://schemas.microsoft.com/office/powerpoint/2010/main" val="7008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37" name="Рисунок 36"/>
          <p:cNvPicPr/>
          <p:nvPr/>
        </p:nvPicPr>
        <p:blipFill rotWithShape="1">
          <a:blip r:embed="rId3" cstate="screen">
            <a:extLst>
              <a:ext uri="{28A0092B-C50C-407E-A947-70E740481C1C}">
                <a14:useLocalDpi xmlns:a14="http://schemas.microsoft.com/office/drawing/2010/main"/>
              </a:ext>
            </a:extLst>
          </a:blip>
          <a:srcRect/>
          <a:stretch/>
        </p:blipFill>
        <p:spPr>
          <a:xfrm>
            <a:off x="848796" y="34033"/>
            <a:ext cx="4215496" cy="2448272"/>
          </a:xfrm>
          <a:prstGeom prst="rect">
            <a:avLst/>
          </a:prstGeom>
          <a:ln w="12700">
            <a:solidFill>
              <a:srgbClr val="04291F"/>
            </a:solidFill>
          </a:ln>
        </p:spPr>
      </p:pic>
      <p:pic>
        <p:nvPicPr>
          <p:cNvPr id="35" name="Рисунок 34"/>
          <p:cNvPicPr/>
          <p:nvPr/>
        </p:nvPicPr>
        <p:blipFill rotWithShape="1">
          <a:blip r:embed="rId4" cstate="screen">
            <a:extLst>
              <a:ext uri="{28A0092B-C50C-407E-A947-70E740481C1C}">
                <a14:useLocalDpi xmlns:a14="http://schemas.microsoft.com/office/drawing/2010/main"/>
              </a:ext>
            </a:extLst>
          </a:blip>
          <a:srcRect l="-1"/>
          <a:stretch/>
        </p:blipFill>
        <p:spPr>
          <a:xfrm>
            <a:off x="3995937" y="1491814"/>
            <a:ext cx="3904540" cy="2304000"/>
          </a:xfrm>
          <a:prstGeom prst="rect">
            <a:avLst/>
          </a:prstGeom>
          <a:ln w="12700">
            <a:solidFill>
              <a:srgbClr val="04291F"/>
            </a:solidFill>
          </a:ln>
        </p:spPr>
      </p:pic>
      <p:pic>
        <p:nvPicPr>
          <p:cNvPr id="36" name="Рисунок 35"/>
          <p:cNvPicPr/>
          <p:nvPr/>
        </p:nvPicPr>
        <p:blipFill rotWithShape="1">
          <a:blip r:embed="rId5" cstate="screen">
            <a:extLst>
              <a:ext uri="{28A0092B-C50C-407E-A947-70E740481C1C}">
                <a14:useLocalDpi xmlns:a14="http://schemas.microsoft.com/office/drawing/2010/main"/>
              </a:ext>
            </a:extLst>
          </a:blip>
          <a:srcRect/>
          <a:stretch/>
        </p:blipFill>
        <p:spPr>
          <a:xfrm>
            <a:off x="848796" y="3147814"/>
            <a:ext cx="3939228" cy="1296000"/>
          </a:xfrm>
          <a:prstGeom prst="rect">
            <a:avLst/>
          </a:prstGeom>
          <a:ln w="12700">
            <a:solidFill>
              <a:srgbClr val="04291F"/>
            </a:solidFill>
          </a:ln>
        </p:spPr>
      </p:pic>
      <p:sp>
        <p:nvSpPr>
          <p:cNvPr id="3" name="Прямоугольник 2"/>
          <p:cNvSpPr/>
          <p:nvPr/>
        </p:nvSpPr>
        <p:spPr>
          <a:xfrm>
            <a:off x="5046736" y="68763"/>
            <a:ext cx="2549600" cy="1384995"/>
          </a:xfrm>
          <a:prstGeom prst="rect">
            <a:avLst/>
          </a:prstGeom>
        </p:spPr>
        <p:txBody>
          <a:bodyPr wrap="square">
            <a:spAutoFit/>
          </a:bodyPr>
          <a:lstStyle/>
          <a:p>
            <a:pPr algn="ctr"/>
            <a:r>
              <a:rPr lang="ru-RU" sz="2800" dirty="0" err="1">
                <a:solidFill>
                  <a:srgbClr val="04291F"/>
                </a:solidFill>
                <a:latin typeface="Times New Roman" panose="02020603050405020304" pitchFamily="18" charset="0"/>
                <a:cs typeface="Times New Roman" panose="02020603050405020304" pitchFamily="18" charset="0"/>
              </a:rPr>
              <a:t>The</a:t>
            </a:r>
            <a:r>
              <a:rPr lang="ru-RU" dirty="0">
                <a:solidFill>
                  <a:srgbClr val="04291F"/>
                </a:solidFill>
              </a:rPr>
              <a:t> </a:t>
            </a:r>
            <a:r>
              <a:rPr lang="ru-RU" sz="2800" dirty="0" err="1">
                <a:solidFill>
                  <a:srgbClr val="04291F"/>
                </a:solidFill>
                <a:latin typeface="Times New Roman" panose="02020603050405020304" pitchFamily="18" charset="0"/>
                <a:cs typeface="Times New Roman" panose="02020603050405020304" pitchFamily="18" charset="0"/>
              </a:rPr>
              <a:t>course</a:t>
            </a:r>
            <a:r>
              <a:rPr lang="ru-RU" dirty="0">
                <a:solidFill>
                  <a:srgbClr val="04291F"/>
                </a:solidFill>
              </a:rPr>
              <a:t> </a:t>
            </a:r>
            <a:r>
              <a:rPr lang="ru-RU" sz="2800" dirty="0" err="1">
                <a:solidFill>
                  <a:srgbClr val="04291F"/>
                </a:solidFill>
                <a:latin typeface="Times New Roman" panose="02020603050405020304" pitchFamily="18" charset="0"/>
                <a:cs typeface="Times New Roman" panose="02020603050405020304" pitchFamily="18" charset="0"/>
              </a:rPr>
              <a:t>is</a:t>
            </a:r>
            <a:r>
              <a:rPr lang="ru-RU" sz="2800" dirty="0">
                <a:solidFill>
                  <a:srgbClr val="04291F"/>
                </a:solidFill>
                <a:latin typeface="Times New Roman" panose="02020603050405020304" pitchFamily="18" charset="0"/>
                <a:cs typeface="Times New Roman" panose="02020603050405020304" pitchFamily="18" charset="0"/>
              </a:rPr>
              <a:t> </a:t>
            </a:r>
            <a:r>
              <a:rPr lang="ru-RU" sz="2800" dirty="0" err="1">
                <a:solidFill>
                  <a:srgbClr val="04291F"/>
                </a:solidFill>
                <a:latin typeface="Times New Roman" panose="02020603050405020304" pitchFamily="18" charset="0"/>
                <a:cs typeface="Times New Roman" panose="02020603050405020304" pitchFamily="18" charset="0"/>
              </a:rPr>
              <a:t>divided</a:t>
            </a:r>
            <a:r>
              <a:rPr lang="ru-RU" sz="2800" dirty="0">
                <a:solidFill>
                  <a:srgbClr val="04291F"/>
                </a:solidFill>
                <a:latin typeface="Times New Roman" panose="02020603050405020304" pitchFamily="18" charset="0"/>
                <a:cs typeface="Times New Roman" panose="02020603050405020304" pitchFamily="18" charset="0"/>
              </a:rPr>
              <a:t> </a:t>
            </a:r>
            <a:r>
              <a:rPr lang="ru-RU" sz="2800" dirty="0" err="1">
                <a:solidFill>
                  <a:srgbClr val="04291F"/>
                </a:solidFill>
                <a:latin typeface="Times New Roman" panose="02020603050405020304" pitchFamily="18" charset="0"/>
                <a:cs typeface="Times New Roman" panose="02020603050405020304" pitchFamily="18" charset="0"/>
              </a:rPr>
              <a:t>into</a:t>
            </a:r>
            <a:r>
              <a:rPr lang="ru-RU" sz="2800" dirty="0">
                <a:solidFill>
                  <a:srgbClr val="04291F"/>
                </a:solidFill>
                <a:latin typeface="Times New Roman" panose="02020603050405020304" pitchFamily="18" charset="0"/>
                <a:cs typeface="Times New Roman" panose="02020603050405020304" pitchFamily="18" charset="0"/>
              </a:rPr>
              <a:t> 3 </a:t>
            </a:r>
            <a:r>
              <a:rPr lang="en-US" sz="2800" dirty="0" smtClean="0">
                <a:solidFill>
                  <a:srgbClr val="04291F"/>
                </a:solidFill>
                <a:latin typeface="Times New Roman" panose="02020603050405020304" pitchFamily="18" charset="0"/>
                <a:cs typeface="Times New Roman" panose="02020603050405020304" pitchFamily="18" charset="0"/>
              </a:rPr>
              <a:t>t</a:t>
            </a:r>
            <a:r>
              <a:rPr lang="ru-RU" sz="2800" dirty="0" err="1" smtClean="0">
                <a:solidFill>
                  <a:srgbClr val="04291F"/>
                </a:solidFill>
                <a:latin typeface="Times New Roman" panose="02020603050405020304" pitchFamily="18" charset="0"/>
                <a:cs typeface="Times New Roman" panose="02020603050405020304" pitchFamily="18" charset="0"/>
              </a:rPr>
              <a:t>opic</a:t>
            </a:r>
            <a:r>
              <a:rPr lang="en-US" sz="2800" dirty="0" smtClean="0">
                <a:solidFill>
                  <a:srgbClr val="04291F"/>
                </a:solidFill>
                <a:latin typeface="Times New Roman" panose="02020603050405020304" pitchFamily="18" charset="0"/>
                <a:cs typeface="Times New Roman" panose="02020603050405020304" pitchFamily="18" charset="0"/>
              </a:rPr>
              <a:t>s</a:t>
            </a:r>
            <a:r>
              <a:rPr lang="ru-RU" sz="2800" dirty="0" smtClean="0">
                <a:solidFill>
                  <a:srgbClr val="04291F"/>
                </a:solidFill>
                <a:latin typeface="Times New Roman" panose="02020603050405020304" pitchFamily="18" charset="0"/>
                <a:cs typeface="Times New Roman" panose="02020603050405020304" pitchFamily="18" charset="0"/>
              </a:rPr>
              <a:t>:</a:t>
            </a:r>
            <a:endParaRPr lang="ru-RU" sz="2800" dirty="0">
              <a:solidFill>
                <a:srgbClr val="0429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496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65384" y="4587974"/>
            <a:ext cx="5013232" cy="369332"/>
          </a:xfrm>
          <a:prstGeom prst="rect">
            <a:avLst/>
          </a:prstGeom>
          <a:noFill/>
        </p:spPr>
        <p:txBody>
          <a:bodyPr wrap="none" rtlCol="0">
            <a:spAutoFit/>
          </a:bodyPr>
          <a:lstStyle/>
          <a:p>
            <a:r>
              <a:rPr lang="en-US" b="1" dirty="0" smtClean="0">
                <a:solidFill>
                  <a:srgbClr val="04291F"/>
                </a:solidFill>
                <a:latin typeface="Times New Roman" pitchFamily="18" charset="0"/>
                <a:cs typeface="Times New Roman" pitchFamily="18" charset="0"/>
              </a:rPr>
              <a:t>course: Practice Learning in University Teaching</a:t>
            </a:r>
            <a:endParaRPr lang="uk-UA" dirty="0">
              <a:solidFill>
                <a:srgbClr val="04291F"/>
              </a:solidFill>
            </a:endParaRPr>
          </a:p>
        </p:txBody>
      </p:sp>
      <p:pic>
        <p:nvPicPr>
          <p:cNvPr id="3" name="Рисунок 2"/>
          <p:cNvPicPr/>
          <p:nvPr/>
        </p:nvPicPr>
        <p:blipFill rotWithShape="1">
          <a:blip r:embed="rId3" cstate="screen">
            <a:extLst>
              <a:ext uri="{28A0092B-C50C-407E-A947-70E740481C1C}">
                <a14:useLocalDpi xmlns:a14="http://schemas.microsoft.com/office/drawing/2010/main"/>
              </a:ext>
            </a:extLst>
          </a:blip>
          <a:srcRect/>
          <a:stretch/>
        </p:blipFill>
        <p:spPr>
          <a:xfrm>
            <a:off x="827584" y="144016"/>
            <a:ext cx="4968552" cy="2499742"/>
          </a:xfrm>
          <a:prstGeom prst="rect">
            <a:avLst/>
          </a:prstGeom>
          <a:ln w="12700">
            <a:solidFill>
              <a:srgbClr val="04291F"/>
            </a:solidFill>
          </a:ln>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39952" y="1563638"/>
            <a:ext cx="3740224" cy="2929833"/>
          </a:xfrm>
          <a:prstGeom prst="rect">
            <a:avLst/>
          </a:prstGeom>
          <a:ln w="12700">
            <a:solidFill>
              <a:srgbClr val="04291F"/>
            </a:solidFill>
          </a:ln>
        </p:spPr>
      </p:pic>
      <p:sp>
        <p:nvSpPr>
          <p:cNvPr id="5" name="Прямоугольник 4"/>
          <p:cNvSpPr/>
          <p:nvPr/>
        </p:nvSpPr>
        <p:spPr>
          <a:xfrm>
            <a:off x="755576" y="2755434"/>
            <a:ext cx="3312368" cy="1815882"/>
          </a:xfrm>
          <a:prstGeom prst="rect">
            <a:avLst/>
          </a:prstGeom>
        </p:spPr>
        <p:txBody>
          <a:bodyPr wrap="square">
            <a:spAutoFit/>
          </a:bodyPr>
          <a:lstStyle/>
          <a:p>
            <a:pPr algn="ctr"/>
            <a:r>
              <a:rPr lang="en-US" sz="2800" dirty="0">
                <a:solidFill>
                  <a:srgbClr val="04291F"/>
                </a:solidFill>
                <a:latin typeface="Times New Roman" panose="02020603050405020304" pitchFamily="18" charset="0"/>
                <a:cs typeface="Times New Roman" panose="02020603050405020304" pitchFamily="18" charset="0"/>
              </a:rPr>
              <a:t>Each </a:t>
            </a:r>
            <a:r>
              <a:rPr lang="en-US" sz="2800" dirty="0" smtClean="0">
                <a:solidFill>
                  <a:srgbClr val="04291F"/>
                </a:solidFill>
                <a:latin typeface="Times New Roman" panose="02020603050405020304" pitchFamily="18" charset="0"/>
                <a:cs typeface="Times New Roman" panose="02020603050405020304" pitchFamily="18" charset="0"/>
              </a:rPr>
              <a:t>topics contains</a:t>
            </a:r>
            <a:r>
              <a:rPr lang="en-US" sz="2800" dirty="0">
                <a:solidFill>
                  <a:srgbClr val="04291F"/>
                </a:solidFill>
                <a:latin typeface="Times New Roman" panose="02020603050405020304" pitchFamily="18" charset="0"/>
                <a:cs typeface="Times New Roman" panose="02020603050405020304" pitchFamily="18" charset="0"/>
              </a:rPr>
              <a:t>: </a:t>
            </a:r>
            <a:r>
              <a:rPr lang="en-US" sz="2800" dirty="0" smtClean="0">
                <a:solidFill>
                  <a:srgbClr val="04291F"/>
                </a:solidFill>
                <a:latin typeface="Times New Roman" panose="02020603050405020304" pitchFamily="18" charset="0"/>
                <a:cs typeface="Times New Roman" panose="02020603050405020304" pitchFamily="18" charset="0"/>
              </a:rPr>
              <a:t>questions</a:t>
            </a:r>
            <a:r>
              <a:rPr lang="en-US" sz="2800" dirty="0">
                <a:solidFill>
                  <a:srgbClr val="04291F"/>
                </a:solidFill>
                <a:latin typeface="Times New Roman" panose="02020603050405020304" pitchFamily="18" charset="0"/>
                <a:cs typeface="Times New Roman" panose="02020603050405020304" pitchFamily="18" charset="0"/>
              </a:rPr>
              <a:t>, text, </a:t>
            </a:r>
            <a:r>
              <a:rPr lang="en-US" sz="2800" dirty="0" smtClean="0">
                <a:solidFill>
                  <a:srgbClr val="04291F"/>
                </a:solidFill>
                <a:latin typeface="Times New Roman" panose="02020603050405020304" pitchFamily="18" charset="0"/>
                <a:cs typeface="Times New Roman" panose="02020603050405020304" pitchFamily="18" charset="0"/>
              </a:rPr>
              <a:t>questions </a:t>
            </a:r>
            <a:r>
              <a:rPr lang="en-US" sz="2800" dirty="0">
                <a:solidFill>
                  <a:srgbClr val="04291F"/>
                </a:solidFill>
                <a:latin typeface="Times New Roman" panose="02020603050405020304" pitchFamily="18" charset="0"/>
                <a:cs typeface="Times New Roman" panose="02020603050405020304" pitchFamily="18" charset="0"/>
              </a:rPr>
              <a:t>for self-control</a:t>
            </a:r>
            <a:endParaRPr lang="ru-RU" sz="2800" dirty="0">
              <a:solidFill>
                <a:srgbClr val="04291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7785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1896</TotalTime>
  <Words>445</Words>
  <Application>Microsoft Office PowerPoint</Application>
  <PresentationFormat>Экран (16:9)</PresentationFormat>
  <Paragraphs>54</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Algerian</vt:lpstr>
      <vt:lpstr>Arial</vt:lpstr>
      <vt:lpstr>Calibri</vt:lpstr>
      <vt:lpstr>Shonar Bangla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Bezpeka</dc:creator>
  <cp:lastModifiedBy>Учетная запись Майкрософт</cp:lastModifiedBy>
  <cp:revision>51</cp:revision>
  <dcterms:created xsi:type="dcterms:W3CDTF">2021-01-04T10:26:45Z</dcterms:created>
  <dcterms:modified xsi:type="dcterms:W3CDTF">2021-03-12T15:11:23Z</dcterms:modified>
</cp:coreProperties>
</file>