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354" r:id="rId4"/>
    <p:sldId id="350" r:id="rId5"/>
    <p:sldId id="351" r:id="rId6"/>
    <p:sldId id="352" r:id="rId7"/>
    <p:sldId id="363" r:id="rId8"/>
    <p:sldId id="353" r:id="rId9"/>
    <p:sldId id="378" r:id="rId10"/>
    <p:sldId id="377" r:id="rId11"/>
    <p:sldId id="376" r:id="rId12"/>
    <p:sldId id="375" r:id="rId13"/>
    <p:sldId id="374" r:id="rId14"/>
    <p:sldId id="373" r:id="rId15"/>
    <p:sldId id="372" r:id="rId16"/>
    <p:sldId id="371" r:id="rId17"/>
    <p:sldId id="369" r:id="rId18"/>
    <p:sldId id="3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77A"/>
    <a:srgbClr val="005828"/>
    <a:srgbClr val="034B4D"/>
    <a:srgbClr val="800000"/>
    <a:srgbClr val="617F74"/>
    <a:srgbClr val="7E9A8B"/>
    <a:srgbClr val="023B3C"/>
    <a:srgbClr val="19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9718" autoAdjust="0"/>
  </p:normalViewPr>
  <p:slideViewPr>
    <p:cSldViewPr snapToGrid="0">
      <p:cViewPr varScale="1">
        <p:scale>
          <a:sx n="68" d="100"/>
          <a:sy n="68" d="100"/>
        </p:scale>
        <p:origin x="38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F0F30-8743-4CA9-B8AA-88537A2F9D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1F69E-72E3-4C48-BF46-6E22201F4EB8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200" b="0" dirty="0" smtClean="0">
              <a:solidFill>
                <a:schemeClr val="tx1"/>
              </a:solidFill>
            </a:rPr>
            <a:t>The doctoral student is able to make a realistic research plan for the entire course of PhD studies, in particular, posing realistic research hypotheses, plan individual experiments, and can assess the reliability of obtained experimental data. </a:t>
          </a:r>
          <a:endParaRPr lang="ru-RU" sz="2200" b="0" dirty="0">
            <a:solidFill>
              <a:schemeClr val="tx1"/>
            </a:solidFill>
          </a:endParaRPr>
        </a:p>
      </dgm:t>
    </dgm:pt>
    <dgm:pt modelId="{8F913D0D-7DD9-47CE-B1C5-88AD17B94231}" type="parTrans" cxnId="{105ABE48-F647-4F95-B0A3-64CB4D0F9567}">
      <dgm:prSet/>
      <dgm:spPr/>
      <dgm:t>
        <a:bodyPr/>
        <a:lstStyle/>
        <a:p>
          <a:endParaRPr lang="ru-RU" b="0"/>
        </a:p>
      </dgm:t>
    </dgm:pt>
    <dgm:pt modelId="{C2B36DE2-DC09-4A16-B5F0-FC9AA054EF91}" type="sibTrans" cxnId="{105ABE48-F647-4F95-B0A3-64CB4D0F9567}">
      <dgm:prSet/>
      <dgm:spPr/>
      <dgm:t>
        <a:bodyPr/>
        <a:lstStyle/>
        <a:p>
          <a:endParaRPr lang="ru-RU" b="0"/>
        </a:p>
      </dgm:t>
    </dgm:pt>
    <dgm:pt modelId="{DC0CB06B-8C7E-487F-A600-5A2E9C16A58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200" b="0" dirty="0" smtClean="0">
              <a:solidFill>
                <a:schemeClr val="tx1"/>
              </a:solidFill>
            </a:rPr>
            <a:t>The doctoral student is familiar with the national and international science system, understands the role of science policy, science funding and evaluation and is able to make and review a grant proposal on the topic of own thesis.</a:t>
          </a:r>
          <a:endParaRPr lang="ru-RU" sz="2200" b="0" dirty="0">
            <a:solidFill>
              <a:schemeClr val="tx1"/>
            </a:solidFill>
          </a:endParaRPr>
        </a:p>
      </dgm:t>
    </dgm:pt>
    <dgm:pt modelId="{ECBA2B59-EA3E-49F8-A15A-3BB2FFDB4A5A}" type="parTrans" cxnId="{80DDE4E6-B6CD-4B7E-97D4-B20E677EEC6C}">
      <dgm:prSet/>
      <dgm:spPr/>
      <dgm:t>
        <a:bodyPr/>
        <a:lstStyle/>
        <a:p>
          <a:endParaRPr lang="ru-RU" b="0"/>
        </a:p>
      </dgm:t>
    </dgm:pt>
    <dgm:pt modelId="{FF885C4F-332F-4370-9D17-D492D77470BD}" type="sibTrans" cxnId="{80DDE4E6-B6CD-4B7E-97D4-B20E677EEC6C}">
      <dgm:prSet/>
      <dgm:spPr/>
      <dgm:t>
        <a:bodyPr/>
        <a:lstStyle/>
        <a:p>
          <a:endParaRPr lang="ru-RU" b="0"/>
        </a:p>
      </dgm:t>
    </dgm:pt>
    <dgm:pt modelId="{5312D738-518B-4958-87D1-E57F64B7A46E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The doctoral student is able to make a presentation on her/his research topic, and can critically read and review scientific papers and reports.</a:t>
          </a:r>
          <a:endParaRPr lang="ru-RU" b="0" dirty="0">
            <a:solidFill>
              <a:schemeClr val="tx1"/>
            </a:solidFill>
          </a:endParaRPr>
        </a:p>
      </dgm:t>
    </dgm:pt>
    <dgm:pt modelId="{04D82E44-C555-46D7-8A1A-6191A3CE7553}" type="parTrans" cxnId="{74F13AFA-006A-4EFB-85D4-13A9A9E7B4FA}">
      <dgm:prSet/>
      <dgm:spPr/>
      <dgm:t>
        <a:bodyPr/>
        <a:lstStyle/>
        <a:p>
          <a:endParaRPr lang="ru-RU" b="0"/>
        </a:p>
      </dgm:t>
    </dgm:pt>
    <dgm:pt modelId="{1423A7DF-7789-4669-8DCB-7DB042589AF1}" type="sibTrans" cxnId="{74F13AFA-006A-4EFB-85D4-13A9A9E7B4FA}">
      <dgm:prSet/>
      <dgm:spPr/>
      <dgm:t>
        <a:bodyPr/>
        <a:lstStyle/>
        <a:p>
          <a:endParaRPr lang="ru-RU" b="0"/>
        </a:p>
      </dgm:t>
    </dgm:pt>
    <dgm:pt modelId="{105DBBE8-B06A-4071-803E-A70C910A39E8}" type="pres">
      <dgm:prSet presAssocID="{52CF0F30-8743-4CA9-B8AA-88537A2F9D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736EFB-25B3-408B-A6E6-12ED77B4E6DF}" type="pres">
      <dgm:prSet presAssocID="{52CF0F30-8743-4CA9-B8AA-88537A2F9DCA}" presName="Name1" presStyleCnt="0"/>
      <dgm:spPr/>
    </dgm:pt>
    <dgm:pt modelId="{5DEF66EB-487B-4F4B-8AC0-55A3DD7C79F6}" type="pres">
      <dgm:prSet presAssocID="{52CF0F30-8743-4CA9-B8AA-88537A2F9DCA}" presName="cycle" presStyleCnt="0"/>
      <dgm:spPr/>
    </dgm:pt>
    <dgm:pt modelId="{E589DCE7-64B4-4F0E-8D60-E08032A42F2A}" type="pres">
      <dgm:prSet presAssocID="{52CF0F30-8743-4CA9-B8AA-88537A2F9DCA}" presName="srcNode" presStyleLbl="node1" presStyleIdx="0" presStyleCnt="3"/>
      <dgm:spPr/>
    </dgm:pt>
    <dgm:pt modelId="{9D2E9D37-CF33-4CBC-AE9B-1A986C43C3E6}" type="pres">
      <dgm:prSet presAssocID="{52CF0F30-8743-4CA9-B8AA-88537A2F9DCA}" presName="conn" presStyleLbl="parChTrans1D2" presStyleIdx="0" presStyleCnt="1"/>
      <dgm:spPr/>
      <dgm:t>
        <a:bodyPr/>
        <a:lstStyle/>
        <a:p>
          <a:endParaRPr lang="ru-RU"/>
        </a:p>
      </dgm:t>
    </dgm:pt>
    <dgm:pt modelId="{1B58AE73-839F-4977-8152-881D5D151617}" type="pres">
      <dgm:prSet presAssocID="{52CF0F30-8743-4CA9-B8AA-88537A2F9DCA}" presName="extraNode" presStyleLbl="node1" presStyleIdx="0" presStyleCnt="3"/>
      <dgm:spPr/>
    </dgm:pt>
    <dgm:pt modelId="{B55A71E6-51AC-426E-BCAB-A59B08B0F1AA}" type="pres">
      <dgm:prSet presAssocID="{52CF0F30-8743-4CA9-B8AA-88537A2F9DCA}" presName="dstNode" presStyleLbl="node1" presStyleIdx="0" presStyleCnt="3"/>
      <dgm:spPr/>
    </dgm:pt>
    <dgm:pt modelId="{899A1328-8FD6-40EB-8781-6FE3DA264E02}" type="pres">
      <dgm:prSet presAssocID="{9731F69E-72E3-4C48-BF46-6E22201F4EB8}" presName="text_1" presStyleLbl="node1" presStyleIdx="0" presStyleCnt="3" custScaleY="13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5D9F0-7AE4-46D2-831E-23F6372D1E71}" type="pres">
      <dgm:prSet presAssocID="{9731F69E-72E3-4C48-BF46-6E22201F4EB8}" presName="accent_1" presStyleCnt="0"/>
      <dgm:spPr/>
    </dgm:pt>
    <dgm:pt modelId="{F4425E92-37C7-4BA8-A718-CC7A6AFB36E1}" type="pres">
      <dgm:prSet presAssocID="{9731F69E-72E3-4C48-BF46-6E22201F4EB8}" presName="accentRepeatNode" presStyleLbl="solidFgAcc1" presStyleIdx="0" presStyleCnt="3"/>
      <dgm:spPr/>
    </dgm:pt>
    <dgm:pt modelId="{5A32F762-C574-4E72-AC6D-0F3115CA6F77}" type="pres">
      <dgm:prSet presAssocID="{DC0CB06B-8C7E-487F-A600-5A2E9C16A583}" presName="text_2" presStyleLbl="node1" presStyleIdx="1" presStyleCnt="3" custScaleY="13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2339-DC8C-4C67-A4B7-CCF0E9409D96}" type="pres">
      <dgm:prSet presAssocID="{DC0CB06B-8C7E-487F-A600-5A2E9C16A583}" presName="accent_2" presStyleCnt="0"/>
      <dgm:spPr/>
    </dgm:pt>
    <dgm:pt modelId="{046446E3-A0BD-4417-940F-5C9FF8752576}" type="pres">
      <dgm:prSet presAssocID="{DC0CB06B-8C7E-487F-A600-5A2E9C16A583}" presName="accentRepeatNode" presStyleLbl="solidFgAcc1" presStyleIdx="1" presStyleCnt="3"/>
      <dgm:spPr/>
    </dgm:pt>
    <dgm:pt modelId="{A6087DF3-F34F-4AC2-988C-3E3E210A3FBF}" type="pres">
      <dgm:prSet presAssocID="{5312D738-518B-4958-87D1-E57F64B7A46E}" presName="text_3" presStyleLbl="node1" presStyleIdx="2" presStyleCnt="3" custScaleY="9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04299-55FD-4D00-8ADC-AA38DB40E864}" type="pres">
      <dgm:prSet presAssocID="{5312D738-518B-4958-87D1-E57F64B7A46E}" presName="accent_3" presStyleCnt="0"/>
      <dgm:spPr/>
    </dgm:pt>
    <dgm:pt modelId="{CC4962A9-4096-4ED5-902C-33481E7A8C2A}" type="pres">
      <dgm:prSet presAssocID="{5312D738-518B-4958-87D1-E57F64B7A46E}" presName="accentRepeatNode" presStyleLbl="solidFgAcc1" presStyleIdx="2" presStyleCnt="3"/>
      <dgm:spPr/>
    </dgm:pt>
  </dgm:ptLst>
  <dgm:cxnLst>
    <dgm:cxn modelId="{105ABE48-F647-4F95-B0A3-64CB4D0F9567}" srcId="{52CF0F30-8743-4CA9-B8AA-88537A2F9DCA}" destId="{9731F69E-72E3-4C48-BF46-6E22201F4EB8}" srcOrd="0" destOrd="0" parTransId="{8F913D0D-7DD9-47CE-B1C5-88AD17B94231}" sibTransId="{C2B36DE2-DC09-4A16-B5F0-FC9AA054EF91}"/>
    <dgm:cxn modelId="{7923F986-1800-492B-B813-74FB3E4E9B2B}" type="presOf" srcId="{5312D738-518B-4958-87D1-E57F64B7A46E}" destId="{A6087DF3-F34F-4AC2-988C-3E3E210A3FBF}" srcOrd="0" destOrd="0" presId="urn:microsoft.com/office/officeart/2008/layout/VerticalCurvedList"/>
    <dgm:cxn modelId="{F8B784F5-7EE1-4473-8BD4-CE8ECF6E87D0}" type="presOf" srcId="{9731F69E-72E3-4C48-BF46-6E22201F4EB8}" destId="{899A1328-8FD6-40EB-8781-6FE3DA264E02}" srcOrd="0" destOrd="0" presId="urn:microsoft.com/office/officeart/2008/layout/VerticalCurvedList"/>
    <dgm:cxn modelId="{80DDE4E6-B6CD-4B7E-97D4-B20E677EEC6C}" srcId="{52CF0F30-8743-4CA9-B8AA-88537A2F9DCA}" destId="{DC0CB06B-8C7E-487F-A600-5A2E9C16A583}" srcOrd="1" destOrd="0" parTransId="{ECBA2B59-EA3E-49F8-A15A-3BB2FFDB4A5A}" sibTransId="{FF885C4F-332F-4370-9D17-D492D77470BD}"/>
    <dgm:cxn modelId="{4AAB7BB7-6A6B-429A-A80E-96BFB7A59BA6}" type="presOf" srcId="{DC0CB06B-8C7E-487F-A600-5A2E9C16A583}" destId="{5A32F762-C574-4E72-AC6D-0F3115CA6F77}" srcOrd="0" destOrd="0" presId="urn:microsoft.com/office/officeart/2008/layout/VerticalCurvedList"/>
    <dgm:cxn modelId="{7A903F84-45EC-450F-AA28-50D9D6815B2D}" type="presOf" srcId="{52CF0F30-8743-4CA9-B8AA-88537A2F9DCA}" destId="{105DBBE8-B06A-4071-803E-A70C910A39E8}" srcOrd="0" destOrd="0" presId="urn:microsoft.com/office/officeart/2008/layout/VerticalCurvedList"/>
    <dgm:cxn modelId="{0FE71A94-5B3E-47BF-8EFB-D3234238BC50}" type="presOf" srcId="{C2B36DE2-DC09-4A16-B5F0-FC9AA054EF91}" destId="{9D2E9D37-CF33-4CBC-AE9B-1A986C43C3E6}" srcOrd="0" destOrd="0" presId="urn:microsoft.com/office/officeart/2008/layout/VerticalCurvedList"/>
    <dgm:cxn modelId="{74F13AFA-006A-4EFB-85D4-13A9A9E7B4FA}" srcId="{52CF0F30-8743-4CA9-B8AA-88537A2F9DCA}" destId="{5312D738-518B-4958-87D1-E57F64B7A46E}" srcOrd="2" destOrd="0" parTransId="{04D82E44-C555-46D7-8A1A-6191A3CE7553}" sibTransId="{1423A7DF-7789-4669-8DCB-7DB042589AF1}"/>
    <dgm:cxn modelId="{756B2F49-BDDC-49B0-AAAC-C0718F8433BE}" type="presParOf" srcId="{105DBBE8-B06A-4071-803E-A70C910A39E8}" destId="{3D736EFB-25B3-408B-A6E6-12ED77B4E6DF}" srcOrd="0" destOrd="0" presId="urn:microsoft.com/office/officeart/2008/layout/VerticalCurvedList"/>
    <dgm:cxn modelId="{EC98765E-4C8B-4778-ABE9-065972CEF956}" type="presParOf" srcId="{3D736EFB-25B3-408B-A6E6-12ED77B4E6DF}" destId="{5DEF66EB-487B-4F4B-8AC0-55A3DD7C79F6}" srcOrd="0" destOrd="0" presId="urn:microsoft.com/office/officeart/2008/layout/VerticalCurvedList"/>
    <dgm:cxn modelId="{71535CEA-543D-43C6-8442-F05CA4C1A89F}" type="presParOf" srcId="{5DEF66EB-487B-4F4B-8AC0-55A3DD7C79F6}" destId="{E589DCE7-64B4-4F0E-8D60-E08032A42F2A}" srcOrd="0" destOrd="0" presId="urn:microsoft.com/office/officeart/2008/layout/VerticalCurvedList"/>
    <dgm:cxn modelId="{74064F69-DD6A-4052-AD0D-7E2687908998}" type="presParOf" srcId="{5DEF66EB-487B-4F4B-8AC0-55A3DD7C79F6}" destId="{9D2E9D37-CF33-4CBC-AE9B-1A986C43C3E6}" srcOrd="1" destOrd="0" presId="urn:microsoft.com/office/officeart/2008/layout/VerticalCurvedList"/>
    <dgm:cxn modelId="{24DD59EA-ECCF-4AA8-B1DC-0D6D7A121D22}" type="presParOf" srcId="{5DEF66EB-487B-4F4B-8AC0-55A3DD7C79F6}" destId="{1B58AE73-839F-4977-8152-881D5D151617}" srcOrd="2" destOrd="0" presId="urn:microsoft.com/office/officeart/2008/layout/VerticalCurvedList"/>
    <dgm:cxn modelId="{FBCF160E-0FC5-4111-9143-92C99E00A0E1}" type="presParOf" srcId="{5DEF66EB-487B-4F4B-8AC0-55A3DD7C79F6}" destId="{B55A71E6-51AC-426E-BCAB-A59B08B0F1AA}" srcOrd="3" destOrd="0" presId="urn:microsoft.com/office/officeart/2008/layout/VerticalCurvedList"/>
    <dgm:cxn modelId="{FB295F07-6422-41C3-A7A9-4234470D9F67}" type="presParOf" srcId="{3D736EFB-25B3-408B-A6E6-12ED77B4E6DF}" destId="{899A1328-8FD6-40EB-8781-6FE3DA264E02}" srcOrd="1" destOrd="0" presId="urn:microsoft.com/office/officeart/2008/layout/VerticalCurvedList"/>
    <dgm:cxn modelId="{857CDC1C-5ABF-47A6-9642-388D5BD013A8}" type="presParOf" srcId="{3D736EFB-25B3-408B-A6E6-12ED77B4E6DF}" destId="{A6A5D9F0-7AE4-46D2-831E-23F6372D1E71}" srcOrd="2" destOrd="0" presId="urn:microsoft.com/office/officeart/2008/layout/VerticalCurvedList"/>
    <dgm:cxn modelId="{7F7F780A-CA4D-4995-BE88-CFC8E0DBE56D}" type="presParOf" srcId="{A6A5D9F0-7AE4-46D2-831E-23F6372D1E71}" destId="{F4425E92-37C7-4BA8-A718-CC7A6AFB36E1}" srcOrd="0" destOrd="0" presId="urn:microsoft.com/office/officeart/2008/layout/VerticalCurvedList"/>
    <dgm:cxn modelId="{0065295D-F968-4DED-8943-9B0308E4B848}" type="presParOf" srcId="{3D736EFB-25B3-408B-A6E6-12ED77B4E6DF}" destId="{5A32F762-C574-4E72-AC6D-0F3115CA6F77}" srcOrd="3" destOrd="0" presId="urn:microsoft.com/office/officeart/2008/layout/VerticalCurvedList"/>
    <dgm:cxn modelId="{5DF501BD-DF8E-41A9-A52C-AC9006634B1C}" type="presParOf" srcId="{3D736EFB-25B3-408B-A6E6-12ED77B4E6DF}" destId="{1D432339-DC8C-4C67-A4B7-CCF0E9409D96}" srcOrd="4" destOrd="0" presId="urn:microsoft.com/office/officeart/2008/layout/VerticalCurvedList"/>
    <dgm:cxn modelId="{8E31CD55-20D3-4B00-B078-7CBBB5714E91}" type="presParOf" srcId="{1D432339-DC8C-4C67-A4B7-CCF0E9409D96}" destId="{046446E3-A0BD-4417-940F-5C9FF8752576}" srcOrd="0" destOrd="0" presId="urn:microsoft.com/office/officeart/2008/layout/VerticalCurvedList"/>
    <dgm:cxn modelId="{B145A398-C815-491E-9346-426C897B3C44}" type="presParOf" srcId="{3D736EFB-25B3-408B-A6E6-12ED77B4E6DF}" destId="{A6087DF3-F34F-4AC2-988C-3E3E210A3FBF}" srcOrd="5" destOrd="0" presId="urn:microsoft.com/office/officeart/2008/layout/VerticalCurvedList"/>
    <dgm:cxn modelId="{47FD4E0E-FD4A-43BF-B1F2-341B9A2276C9}" type="presParOf" srcId="{3D736EFB-25B3-408B-A6E6-12ED77B4E6DF}" destId="{3B904299-55FD-4D00-8ADC-AA38DB40E864}" srcOrd="6" destOrd="0" presId="urn:microsoft.com/office/officeart/2008/layout/VerticalCurvedList"/>
    <dgm:cxn modelId="{C4EBF43E-B44C-45A6-93D2-E71CC4632D98}" type="presParOf" srcId="{3B904299-55FD-4D00-8ADC-AA38DB40E864}" destId="{CC4962A9-4096-4ED5-902C-33481E7A8C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E9D37-CF33-4CBC-AE9B-1A986C43C3E6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A1328-8FD6-40EB-8781-6FE3DA264E02}">
      <dsp:nvSpPr>
        <dsp:cNvPr id="0" name=""/>
        <dsp:cNvSpPr/>
      </dsp:nvSpPr>
      <dsp:spPr>
        <a:xfrm>
          <a:off x="752110" y="358022"/>
          <a:ext cx="9115396" cy="145142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The doctoral student is able to make a realistic research plan for the entire course of PhD studies, in particular, posing realistic research hypotheses, plan individual experiments, and can assess the reliability of obtained experimental data. 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752110" y="358022"/>
        <a:ext cx="9115396" cy="1451422"/>
      </dsp:txXfrm>
    </dsp:sp>
    <dsp:sp modelId="{F4425E92-37C7-4BA8-A718-CC7A6AFB36E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2F762-C574-4E72-AC6D-0F3115CA6F77}">
      <dsp:nvSpPr>
        <dsp:cNvPr id="0" name=""/>
        <dsp:cNvSpPr/>
      </dsp:nvSpPr>
      <dsp:spPr>
        <a:xfrm>
          <a:off x="1146048" y="1990877"/>
          <a:ext cx="8721459" cy="143691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1"/>
              </a:solidFill>
            </a:rPr>
            <a:t>The doctoral student is familiar with the national and international science system, understands the role of science policy, science funding and evaluation and is able to make and review a grant proposal on the topic of own thesis.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1146048" y="1990877"/>
        <a:ext cx="8721459" cy="1436911"/>
      </dsp:txXfrm>
    </dsp:sp>
    <dsp:sp modelId="{046446E3-A0BD-4417-940F-5C9FF8752576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87DF3-F34F-4AC2-988C-3E3E210A3FBF}">
      <dsp:nvSpPr>
        <dsp:cNvPr id="0" name=""/>
        <dsp:cNvSpPr/>
      </dsp:nvSpPr>
      <dsp:spPr>
        <a:xfrm>
          <a:off x="752110" y="3794275"/>
          <a:ext cx="9115396" cy="108131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tx1"/>
              </a:solidFill>
            </a:rPr>
            <a:t>The doctoral student is able to make a presentation on her/his research topic, and can critically read and review scientific papers and reports.</a:t>
          </a:r>
          <a:endParaRPr lang="ru-RU" sz="2300" b="0" kern="1200" dirty="0">
            <a:solidFill>
              <a:schemeClr val="tx1"/>
            </a:solidFill>
          </a:endParaRPr>
        </a:p>
      </dsp:txBody>
      <dsp:txXfrm>
        <a:off x="752110" y="3794275"/>
        <a:ext cx="9115396" cy="1081316"/>
      </dsp:txXfrm>
    </dsp:sp>
    <dsp:sp modelId="{CC4962A9-4096-4ED5-902C-33481E7A8C2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6B83-9BFE-4578-BCFF-29BE376C781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424B-E979-49E7-861B-D2C4B64B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FBAB31-0EAE-434E-A868-0E068DB90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8765"/>
            <a:ext cx="9144000" cy="22196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2CB8EA-3F37-44B8-8105-0C0D12450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624"/>
            <a:ext cx="9144000" cy="11026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D49189-BEA2-4B87-B76B-CCDC799B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7835" cy="365125"/>
          </a:xfrm>
        </p:spPr>
        <p:txBody>
          <a:bodyPr/>
          <a:lstStyle/>
          <a:p>
            <a:fld id="{E662E723-3DE6-4470-8EB5-F57C9EC9D461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393213-7BCC-4764-BCC4-67E6AEFD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3954" y="6356350"/>
            <a:ext cx="699247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B191C-A95C-44D0-8D33-AC452D1D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788" y="6356350"/>
            <a:ext cx="753036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B42764-D032-4155-AE90-75FEF19D5DF2}"/>
              </a:ext>
            </a:extLst>
          </p:cNvPr>
          <p:cNvSpPr/>
          <p:nvPr userDrawn="1"/>
        </p:nvSpPr>
        <p:spPr>
          <a:xfrm>
            <a:off x="0" y="0"/>
            <a:ext cx="12192000" cy="833718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321851-C617-4944-B6D0-65BF626A6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02" y="871730"/>
            <a:ext cx="1892144" cy="13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59905F-95E3-446B-AA28-565BBEDA12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5" y="1087327"/>
            <a:ext cx="4753139" cy="1047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DDB643-8D6D-44A9-BC2A-C8AB14618ED1}"/>
              </a:ext>
            </a:extLst>
          </p:cNvPr>
          <p:cNvSpPr/>
          <p:nvPr userDrawn="1"/>
        </p:nvSpPr>
        <p:spPr>
          <a:xfrm>
            <a:off x="0" y="6147886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CD9A3FA-90AC-4A00-8777-EDB770D259D0}"/>
              </a:ext>
            </a:extLst>
          </p:cNvPr>
          <p:cNvSpPr/>
          <p:nvPr userDrawn="1"/>
        </p:nvSpPr>
        <p:spPr>
          <a:xfrm>
            <a:off x="0" y="24758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9308719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C54B6-F2DF-4D5E-90DE-E130D324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301AC4-B137-4F6F-BE30-CB5E3D44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48A3D-2253-41E4-946E-74E9396B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A22-8E68-4E0A-B326-A420584F28D7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737DB-4A3B-4E5A-B2BA-F13BFAB8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3555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92933-165B-428C-9F2E-90A3416A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60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3625DA-1504-4B52-A5AE-C52B97E1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16737" y="365125"/>
            <a:ext cx="1831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977D36-AE8A-407B-A1E1-4BFD898B6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63A4EB-B0C5-4ACD-8DBB-59AF0F7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598C-53A9-4A96-A9BD-055EF120A165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DBE7E-A41F-4783-BD4C-95B5A317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574F2-C7AB-44DE-80FD-2878A8C8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59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E7CB9-989B-4C85-84F4-50A200E4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003F74-095B-4240-81BB-44E37627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4D75E-FC7D-48D3-9D8C-D466927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4047" cy="365125"/>
          </a:xfrm>
        </p:spPr>
        <p:txBody>
          <a:bodyPr/>
          <a:lstStyle/>
          <a:p>
            <a:fld id="{F3208E87-7D05-4516-A554-7447470C7468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33DCA-CFFE-4527-AC91-682D6B8A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3271" y="6356350"/>
            <a:ext cx="7207623" cy="365125"/>
          </a:xfrm>
        </p:spPr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62D0E7-17E3-4160-9794-5AC923FF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470" y="6356350"/>
            <a:ext cx="672353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35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02050-D482-49D1-BD05-D349C37A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2831"/>
            <a:ext cx="10515600" cy="25096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A0857-5736-4752-AAA8-B9607623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B239B3-958C-45FE-96A6-29BBD23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6812" cy="365125"/>
          </a:xfrm>
        </p:spPr>
        <p:txBody>
          <a:bodyPr/>
          <a:lstStyle/>
          <a:p>
            <a:fld id="{B39C6A62-D47D-4098-88C5-4966C8FC9438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EAFCA-3163-416B-AC02-CF50A33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42277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C4DBC6-CB63-462E-8091-4864774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834" y="6356350"/>
            <a:ext cx="510989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B04163-E6A0-4D7D-B2F9-CE1802F46ADF}"/>
              </a:ext>
            </a:extLst>
          </p:cNvPr>
          <p:cNvSpPr/>
          <p:nvPr userDrawn="1"/>
        </p:nvSpPr>
        <p:spPr>
          <a:xfrm>
            <a:off x="-6350" y="6185204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5C5FE7-6A27-44D1-93D5-6A7FC1FC0D31}"/>
              </a:ext>
            </a:extLst>
          </p:cNvPr>
          <p:cNvSpPr/>
          <p:nvPr userDrawn="1"/>
        </p:nvSpPr>
        <p:spPr>
          <a:xfrm>
            <a:off x="0" y="490818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F09585-9A05-4FA0-B57D-454CAF7C0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1" y="566931"/>
            <a:ext cx="1892144" cy="1333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D2B49D-A93A-476C-85B6-30601CDB5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54" y="782528"/>
            <a:ext cx="4753139" cy="10478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7F02DF-BD00-4CFE-ACE8-0FB98367D34E}"/>
              </a:ext>
            </a:extLst>
          </p:cNvPr>
          <p:cNvSpPr/>
          <p:nvPr userDrawn="1"/>
        </p:nvSpPr>
        <p:spPr>
          <a:xfrm>
            <a:off x="0" y="0"/>
            <a:ext cx="12192000" cy="463830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D9C60A-4B45-4C09-AF75-29C8AC8702EA}"/>
              </a:ext>
            </a:extLst>
          </p:cNvPr>
          <p:cNvSpPr/>
          <p:nvPr userDrawn="1"/>
        </p:nvSpPr>
        <p:spPr>
          <a:xfrm>
            <a:off x="0" y="5671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30713109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13ADC3-D400-4B04-959C-5D6CB141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DF7A72-D3A5-4B0D-AFF0-9ED8172C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596EF8-F7A7-4B09-8B39-908634D3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786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3E4686-9FBE-4639-AD60-30A40477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414E-EDE4-4329-88D2-0B05DDE7583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3CDC4-DD6C-4616-AEAA-9544CD30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AFF39-3B21-42F4-B989-046ECDF4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AE2FE-BF2E-4D5E-9B37-5BE417C4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0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EC5249-0AEA-4DD8-AB58-A8BC4850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243E25-36EF-459B-B52C-E89E259E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586318-E0DD-42D6-8A9B-64FEB47C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7786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70EC13-F025-491B-B0E8-EAE0A1E30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77862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6685B2D-84FE-4FD2-82EF-78A34972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FE5B-AFA5-4BF4-BBA6-30B8A1E13C02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0925B8-0663-4F25-B50A-5CD82117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D27C35-9D02-4541-8C30-5BE1AFD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8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55B1A-9241-475E-8A80-2ABEBAD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7B945-320E-4913-9D1C-676087E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08C4-B0B3-46C7-8BD0-533FC7A21D80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FC8795-94F9-41FD-9CBC-8839D59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875AD4-7639-4362-8E60-0EC4E60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9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18FC83-8208-4C80-8E2B-2E96810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2F22-CD6B-4986-86FC-CAF9509AA3EC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03D114-AA93-4C95-9109-81F8701B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A08D57-4B8A-449A-8018-5F5BDAD2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5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7A74A-03A3-47DD-9375-A5B06E6B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770D2-EB9C-4268-B5BB-00947684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D6E865-8475-4A67-AE50-0C9F683F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D21531-2864-4311-81E9-F1551CD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D0B2-46FD-4ABE-9AC0-B964A8CF8C2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62A4F-F9A7-46EB-8823-2EE73123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52C445-B90B-47A3-BAFD-13040890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9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8D807-24B0-4A60-B89D-34AAF46E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8DAB3A-8175-4672-A7F2-070518E0B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860C3D-FF5E-46DE-A82E-5A5BC5FF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EE7905-26DD-4B6D-8476-9F1ECAD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519-4648-4FA8-B5BC-8A87D2485C2F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5A340B-865C-4A02-9D0E-B7BE4B60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6035" y="6356350"/>
            <a:ext cx="73017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SCIENCE METHODOLOGY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AC0ADB-4F0F-4899-8087-519B57C6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8815B6-C2B0-40FB-9A23-E441E98A516C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457576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18716F-9854-4D8B-ADFD-7AEAD19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E073C4-4030-401F-926A-9B2F83B2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12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B043A-F36F-459B-949F-262193484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0898B05-B61C-4F6F-8D0E-A9C25A9341FF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C6931C-0E34-4411-90C5-2F87BF3C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9141" y="6356350"/>
            <a:ext cx="735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COURSE : SCIENCE METHODOLOGY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3F917D-1C18-41F3-A599-CD8274C77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258" y="6356350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FF06463-181E-431C-B1FC-EE1A52AAA4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2E19F5-B98F-4C73-8163-42F1994F03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28" y="407977"/>
            <a:ext cx="986415" cy="695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6C19D8-4466-4826-9347-2750868D4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45" y="1403757"/>
            <a:ext cx="1369380" cy="3018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360C5BF-CC71-4F8B-B577-93801FA24BDD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278403E-BF73-4938-AA86-670C7FB533B2}"/>
              </a:ext>
            </a:extLst>
          </p:cNvPr>
          <p:cNvSpPr/>
          <p:nvPr userDrawn="1"/>
        </p:nvSpPr>
        <p:spPr>
          <a:xfrm rot="5400000">
            <a:off x="8914616" y="3288579"/>
            <a:ext cx="440323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34B4D"/>
                </a:solidFill>
                <a:effectLst/>
              </a:rPr>
              <a:t>Integrated Doctoral Program for Environmental Policy, Management and Technology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INTENSE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4491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ksymenko@karazin.u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.karazin.ua/moodle/course/view.php?id=22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1DAFE-6421-4447-8EFA-4CA18E11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566" y="2739299"/>
            <a:ext cx="9904021" cy="121221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SCIENCE  Methodology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5E1034-6B5D-46AC-ADF2-C7ED547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6072" y="5351308"/>
            <a:ext cx="1191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4777A"/>
                </a:solidFill>
              </a:rPr>
              <a:t>ERASMUS+ project “INTEGRATED </a:t>
            </a:r>
            <a:r>
              <a:rPr lang="en-US" dirty="0">
                <a:solidFill>
                  <a:srgbClr val="04777A"/>
                </a:solidFill>
              </a:rPr>
              <a:t>DOCTORAL PROGRAM FOR ENVIRONMENTAL POLICY, MANAGEMENT AND TECHNOLOGY – INTENSE</a:t>
            </a:r>
            <a:r>
              <a:rPr lang="en-US" dirty="0" smtClean="0">
                <a:solidFill>
                  <a:srgbClr val="04777A"/>
                </a:solidFill>
              </a:rPr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59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b="1" dirty="0"/>
              <a:t>Course presentation: </a:t>
            </a:r>
            <a:endParaRPr lang="ru-RU" sz="2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GB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METHODOLOGY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2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958896" cy="5057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Each </a:t>
            </a:r>
            <a:r>
              <a:rPr lang="en-US" sz="2800" dirty="0" smtClean="0">
                <a:solidFill>
                  <a:srgbClr val="005828"/>
                </a:solidFill>
              </a:rPr>
              <a:t>topic contains</a:t>
            </a:r>
            <a:r>
              <a:rPr lang="en-US" sz="2800" dirty="0">
                <a:solidFill>
                  <a:srgbClr val="005828"/>
                </a:solidFill>
              </a:rPr>
              <a:t>: </a:t>
            </a:r>
            <a:r>
              <a:rPr lang="en-GB" sz="2800" dirty="0" smtClean="0">
                <a:solidFill>
                  <a:srgbClr val="005828"/>
                </a:solidFill>
              </a:rPr>
              <a:t>questions</a:t>
            </a:r>
            <a:r>
              <a:rPr lang="en-GB" sz="2800" dirty="0">
                <a:solidFill>
                  <a:srgbClr val="005828"/>
                </a:solidFill>
              </a:rPr>
              <a:t>, text, </a:t>
            </a:r>
            <a:r>
              <a:rPr lang="en-GB" sz="2800" dirty="0" smtClean="0">
                <a:solidFill>
                  <a:srgbClr val="005828"/>
                </a:solidFill>
              </a:rPr>
              <a:t>questions </a:t>
            </a:r>
            <a:r>
              <a:rPr lang="en-GB" sz="2800" dirty="0">
                <a:solidFill>
                  <a:srgbClr val="005828"/>
                </a:solidFill>
              </a:rPr>
              <a:t>for </a:t>
            </a:r>
            <a:r>
              <a:rPr lang="en-GB" sz="2800" dirty="0" smtClean="0">
                <a:solidFill>
                  <a:srgbClr val="005828"/>
                </a:solidFill>
              </a:rPr>
              <a:t>self-control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10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ашивка 10"/>
          <p:cNvSpPr/>
          <p:nvPr/>
        </p:nvSpPr>
        <p:spPr>
          <a:xfrm rot="21429007">
            <a:off x="2212428" y="1392055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1839142"/>
            <a:ext cx="6697139" cy="42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72" y="874305"/>
            <a:ext cx="4978241" cy="35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ашивка 13"/>
          <p:cNvSpPr/>
          <p:nvPr/>
        </p:nvSpPr>
        <p:spPr>
          <a:xfrm rot="10638342">
            <a:off x="5866751" y="5151459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10638342">
            <a:off x="2399901" y="3376708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82" y="162274"/>
            <a:ext cx="9061628" cy="86020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The </a:t>
            </a:r>
            <a:r>
              <a:rPr lang="en-US" sz="2800" dirty="0" smtClean="0">
                <a:solidFill>
                  <a:srgbClr val="005828"/>
                </a:solidFill>
              </a:rPr>
              <a:t>course </a:t>
            </a:r>
            <a:r>
              <a:rPr lang="en-US" sz="2800" dirty="0">
                <a:solidFill>
                  <a:srgbClr val="005828"/>
                </a:solidFill>
              </a:rPr>
              <a:t>contains links to well-known developments and regulatory </a:t>
            </a:r>
            <a:r>
              <a:rPr lang="en-US" sz="2800" dirty="0" smtClean="0">
                <a:solidFill>
                  <a:srgbClr val="005828"/>
                </a:solidFill>
              </a:rPr>
              <a:t>documents: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11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57" y="1006538"/>
            <a:ext cx="5283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2" y="3199619"/>
            <a:ext cx="5985035" cy="291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4" y="1177107"/>
            <a:ext cx="4448476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 rot="18797712">
            <a:off x="1147566" y="2151741"/>
            <a:ext cx="572459" cy="2088767"/>
          </a:xfrm>
          <a:prstGeom prst="curvedRightArrow">
            <a:avLst>
              <a:gd name="adj1" fmla="val 25000"/>
              <a:gd name="adj2" fmla="val 50000"/>
              <a:gd name="adj3" fmla="val 24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439435">
            <a:off x="1825569" y="1049294"/>
            <a:ext cx="3598596" cy="4951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704" y="199342"/>
            <a:ext cx="5974725" cy="508172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The course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includes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orkshops :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1" y="1007457"/>
            <a:ext cx="4281361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73" y="257514"/>
            <a:ext cx="4963238" cy="9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14" y="1514022"/>
            <a:ext cx="4063692" cy="45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47" y="2087457"/>
            <a:ext cx="2859264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2856638">
            <a:off x="5958068" y="1942372"/>
            <a:ext cx="2381016" cy="1779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 rot="9422182">
            <a:off x="2543648" y="1035557"/>
            <a:ext cx="3088141" cy="2439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8365503">
            <a:off x="3943227" y="1262917"/>
            <a:ext cx="1787843" cy="216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9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86020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4777A"/>
                </a:solidFill>
              </a:rPr>
              <a:t>On Workshops students answer the questions in a written form and upload their answers to Moodle; it allows the teacher to better control the learning process and their achievements.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13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39" y="1157365"/>
            <a:ext cx="6757574" cy="47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4181" y="3074814"/>
            <a:ext cx="2185797" cy="2916000"/>
          </a:xfrm>
          <a:prstGeom prst="rect">
            <a:avLst/>
          </a:prstGeom>
          <a:ln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3" y="1816099"/>
            <a:ext cx="215880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3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120696" cy="4840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To communicate with students, there </a:t>
            </a:r>
            <a:r>
              <a:rPr lang="en-US" sz="2800" dirty="0" smtClean="0">
                <a:solidFill>
                  <a:srgbClr val="04777A"/>
                </a:solidFill>
              </a:rPr>
              <a:t>is a</a:t>
            </a:r>
            <a:r>
              <a:rPr lang="uk-UA" sz="2800" dirty="0" smtClean="0">
                <a:solidFill>
                  <a:srgbClr val="04777A"/>
                </a:solidFill>
              </a:rPr>
              <a:t> </a:t>
            </a:r>
            <a:r>
              <a:rPr lang="en-US" sz="2800" dirty="0" smtClean="0">
                <a:solidFill>
                  <a:srgbClr val="04777A"/>
                </a:solidFill>
              </a:rPr>
              <a:t>Chat</a:t>
            </a:r>
            <a:r>
              <a:rPr lang="uk-UA" sz="2800" dirty="0" smtClean="0">
                <a:solidFill>
                  <a:srgbClr val="04777A"/>
                </a:solidFill>
              </a:rPr>
              <a:t> </a:t>
            </a:r>
            <a:r>
              <a:rPr lang="en-US" sz="2800" dirty="0" smtClean="0">
                <a:solidFill>
                  <a:srgbClr val="04777A"/>
                </a:solidFill>
              </a:rPr>
              <a:t>and Forum :</a:t>
            </a:r>
            <a:endParaRPr lang="en-US" sz="28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05" y="918677"/>
            <a:ext cx="32575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0" y="877420"/>
            <a:ext cx="4354783" cy="22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7" y="3439105"/>
            <a:ext cx="6719614" cy="262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66" y="2287342"/>
            <a:ext cx="4658589" cy="35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 rot="14352279">
            <a:off x="4402187" y="2156114"/>
            <a:ext cx="740530" cy="49202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3629782">
            <a:off x="4881266" y="29721"/>
            <a:ext cx="751114" cy="61363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5728304">
            <a:off x="4430041" y="-832330"/>
            <a:ext cx="684823" cy="50819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2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3503667" cy="11153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Test preparation, execution and validation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0" y="1561420"/>
            <a:ext cx="7716172" cy="45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76" y="178254"/>
            <a:ext cx="5447843" cy="48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0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51" y="379299"/>
            <a:ext cx="2328010" cy="2472758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4777A"/>
                </a:solidFill>
              </a:rPr>
              <a:t>Gradebook</a:t>
            </a:r>
            <a:r>
              <a:rPr lang="en-GB" sz="2800" dirty="0" smtClean="0">
                <a:solidFill>
                  <a:srgbClr val="04777A"/>
                </a:solidFill>
              </a:rPr>
              <a:t> setup</a:t>
            </a:r>
            <a:endParaRPr lang="uk-UA" sz="2800" dirty="0" smtClean="0">
              <a:solidFill>
                <a:srgbClr val="04777A"/>
              </a:solidFill>
            </a:endParaRPr>
          </a:p>
          <a:p>
            <a:r>
              <a:rPr lang="en-US" sz="2800" dirty="0" smtClean="0">
                <a:solidFill>
                  <a:srgbClr val="04777A"/>
                </a:solidFill>
              </a:rPr>
              <a:t>&amp;</a:t>
            </a:r>
            <a:endParaRPr lang="uk-UA" sz="2800" dirty="0">
              <a:solidFill>
                <a:srgbClr val="04777A"/>
              </a:solidFill>
            </a:endParaRPr>
          </a:p>
          <a:p>
            <a:r>
              <a:rPr lang="en-GB" sz="2800" dirty="0" smtClean="0">
                <a:solidFill>
                  <a:srgbClr val="04777A"/>
                </a:solidFill>
              </a:rPr>
              <a:t>Achievement </a:t>
            </a:r>
            <a:r>
              <a:rPr lang="en-GB" sz="2800" dirty="0">
                <a:solidFill>
                  <a:srgbClr val="04777A"/>
                </a:solidFill>
              </a:rPr>
              <a:t>results </a:t>
            </a:r>
            <a:endParaRPr lang="en-US" sz="28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158299"/>
            <a:ext cx="6026007" cy="3336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" y="3374571"/>
            <a:ext cx="6659715" cy="2796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8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97074"/>
            <a:ext cx="9048750" cy="58669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4777A"/>
                </a:solidFill>
              </a:rPr>
              <a:t>Approbation and certification of the course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E:\ОСОБИСТЕ\Мои документы сканы\Сертифікати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5733" y="1101691"/>
            <a:ext cx="3054467" cy="432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" y="1028246"/>
            <a:ext cx="5348897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9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681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6690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4777A"/>
                </a:solidFill>
              </a:rPr>
              <a:t>Course authors:</a:t>
            </a: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09600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b="1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743" y="1426029"/>
            <a:ext cx="9590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en-US" sz="2400" b="1" dirty="0" err="1" smtClean="0">
                <a:solidFill>
                  <a:srgbClr val="04777A"/>
                </a:solidFill>
              </a:rPr>
              <a:t>Cooordinator</a:t>
            </a:r>
            <a:r>
              <a:rPr lang="ru-RU" sz="2400" dirty="0" smtClean="0"/>
              <a:t>: </a:t>
            </a:r>
            <a:r>
              <a:rPr lang="en-US" sz="2400" b="1" dirty="0" err="1" smtClean="0"/>
              <a:t>Nadiya</a:t>
            </a:r>
            <a:r>
              <a:rPr lang="en-US" sz="2400" b="1" dirty="0" smtClean="0"/>
              <a:t> </a:t>
            </a:r>
            <a:r>
              <a:rPr lang="en-US" sz="2400" b="1" dirty="0" err="1"/>
              <a:t>Maksymenko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 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(KKNU, </a:t>
            </a:r>
            <a:r>
              <a:rPr lang="en-US" sz="2400" i="1" dirty="0" smtClean="0"/>
              <a:t>Ukraine</a:t>
            </a:r>
            <a:endParaRPr lang="ru-RU" sz="2400" i="1" dirty="0" smtClean="0"/>
          </a:p>
          <a:p>
            <a:r>
              <a:rPr lang="en-US" sz="2400" dirty="0" smtClean="0"/>
              <a:t>                          </a:t>
            </a:r>
            <a:r>
              <a:rPr lang="en-US" sz="2400" dirty="0" smtClean="0">
                <a:hlinkClick r:id="rId2"/>
              </a:rPr>
              <a:t>maksymenko@karazin.ua</a:t>
            </a:r>
            <a:endParaRPr lang="en-US" sz="2400" dirty="0" smtClean="0"/>
          </a:p>
          <a:p>
            <a:endParaRPr lang="en-US" sz="2400" b="1" dirty="0" smtClean="0">
              <a:solidFill>
                <a:srgbClr val="04777A"/>
              </a:solidFill>
            </a:endParaRPr>
          </a:p>
          <a:p>
            <a:r>
              <a:rPr lang="en-US" sz="2400" b="1" dirty="0" smtClean="0">
                <a:solidFill>
                  <a:srgbClr val="04777A"/>
                </a:solidFill>
              </a:rPr>
              <a:t>Authors</a:t>
            </a:r>
            <a:r>
              <a:rPr lang="en-US" sz="2400" b="1" dirty="0">
                <a:solidFill>
                  <a:srgbClr val="04777A"/>
                </a:solidFill>
              </a:rPr>
              <a:t>:</a:t>
            </a:r>
            <a:r>
              <a:rPr lang="en-US" sz="2400" dirty="0" smtClean="0"/>
              <a:t>          </a:t>
            </a:r>
            <a:r>
              <a:rPr lang="en-US" sz="2400" b="1" dirty="0" err="1" smtClean="0"/>
              <a:t>Nadiya</a:t>
            </a:r>
            <a:r>
              <a:rPr lang="en-US" sz="2400" b="1" dirty="0" smtClean="0"/>
              <a:t> </a:t>
            </a:r>
            <a:r>
              <a:rPr lang="en-US" sz="2400" b="1" dirty="0" err="1"/>
              <a:t>Maksymenko</a:t>
            </a:r>
            <a:r>
              <a:rPr lang="en-US" sz="2400" dirty="0"/>
              <a:t>, </a:t>
            </a:r>
            <a:endParaRPr lang="en-US" sz="2400" dirty="0" smtClean="0"/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</a:t>
            </a:r>
            <a:r>
              <a:rPr lang="en-US" sz="2400" i="1" dirty="0" smtClean="0"/>
              <a:t>KKNU), </a:t>
            </a:r>
            <a:r>
              <a:rPr lang="en-US" sz="2400" i="1" dirty="0"/>
              <a:t>Ukraine</a:t>
            </a:r>
            <a:endParaRPr lang="ru-RU" sz="2400" i="1" dirty="0"/>
          </a:p>
          <a:p>
            <a:pPr indent="1800000"/>
            <a:r>
              <a:rPr lang="en-US" sz="2400" b="1" dirty="0" err="1" smtClean="0"/>
              <a:t>Mykola</a:t>
            </a:r>
            <a:r>
              <a:rPr lang="en-US" sz="2400" b="1" dirty="0" smtClean="0"/>
              <a:t> </a:t>
            </a:r>
            <a:r>
              <a:rPr lang="en-US" sz="2400" b="1" dirty="0" err="1"/>
              <a:t>Nazaruk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pPr indent="1800000"/>
            <a:r>
              <a:rPr lang="en-US" sz="2400" i="1" dirty="0" smtClean="0"/>
              <a:t>Ivan </a:t>
            </a:r>
            <a:r>
              <a:rPr lang="en-US" sz="2400" i="1" dirty="0" err="1"/>
              <a:t>Franko</a:t>
            </a:r>
            <a:r>
              <a:rPr lang="en-US" sz="2400" i="1" dirty="0"/>
              <a:t> </a:t>
            </a:r>
            <a:r>
              <a:rPr lang="en-US" sz="2400" i="1" dirty="0" err="1"/>
              <a:t>Lviv</a:t>
            </a:r>
            <a:r>
              <a:rPr lang="en-US" sz="2400" i="1" dirty="0"/>
              <a:t> National University (LNU), Ukraine</a:t>
            </a:r>
            <a:endParaRPr lang="ru-RU" sz="2400" i="1" dirty="0"/>
          </a:p>
          <a:p>
            <a:pPr indent="1800000"/>
            <a:r>
              <a:rPr lang="en-US" sz="2400" b="1" dirty="0" err="1"/>
              <a:t>Jakiv</a:t>
            </a:r>
            <a:r>
              <a:rPr lang="en-US" sz="2400" b="1" dirty="0"/>
              <a:t> </a:t>
            </a:r>
            <a:r>
              <a:rPr lang="en-US" sz="2400" b="1" dirty="0" err="1"/>
              <a:t>Tararoev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(KKNU), Ukraine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2770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8602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2144" y="1197429"/>
            <a:ext cx="6564086" cy="473528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b="0" i="1" dirty="0"/>
              <a:t>This 2 ECTS course serves as </a:t>
            </a:r>
            <a:r>
              <a:rPr lang="en-GB" b="0" i="1" dirty="0" smtClean="0"/>
              <a:t>a skills </a:t>
            </a:r>
            <a:r>
              <a:rPr lang="en-GB" b="0" i="1" dirty="0"/>
              <a:t>course of the project INTENSE. </a:t>
            </a:r>
            <a:endParaRPr lang="ru-RU" dirty="0"/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b="0" i="1" dirty="0"/>
              <a:t>Course “Science Methodology”</a:t>
            </a:r>
            <a:r>
              <a:rPr lang="en-GB" dirty="0"/>
              <a:t> </a:t>
            </a:r>
            <a:r>
              <a:rPr lang="en-GB" b="0" i="1" dirty="0"/>
              <a:t>provides PhD students coming from natural science backgrounds with a basic understanding of philosophy of sciences. In addition, it introduces PhD students the concept of science, various ways of defining science, science and pseudo-science, philosophy and science, methodological topics like what is a concept, fact, model, hypothesis, law, theory, explanation, observation, experiment, objectivity</a:t>
            </a:r>
            <a:r>
              <a:rPr lang="en-GB" b="0" i="1" dirty="0" smtClean="0"/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b="0" i="1" dirty="0" smtClean="0"/>
              <a:t> </a:t>
            </a:r>
            <a:r>
              <a:rPr lang="en-GB" b="0" i="1" dirty="0"/>
              <a:t>The course helps to develop </a:t>
            </a:r>
            <a:r>
              <a:rPr lang="en-GB" b="0" i="1" dirty="0" err="1"/>
              <a:t>analysation</a:t>
            </a:r>
            <a:r>
              <a:rPr lang="en-GB" b="0" i="1" dirty="0"/>
              <a:t> and argumentation skills.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22" y="873288"/>
            <a:ext cx="2940046" cy="45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85" y="524698"/>
            <a:ext cx="9061628" cy="6400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Aims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3</a:t>
            </a:fld>
            <a:endParaRPr lang="en-US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78932" y="1611084"/>
            <a:ext cx="8632411" cy="40277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/>
              <a:t>The </a:t>
            </a:r>
            <a:r>
              <a:rPr lang="en-US" b="0" dirty="0"/>
              <a:t>main tasks of the course is :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b="0" dirty="0"/>
              <a:t>to give an overview of methodic of  </a:t>
            </a:r>
            <a:r>
              <a:rPr lang="en-US" b="0" dirty="0" smtClean="0"/>
              <a:t>the </a:t>
            </a:r>
            <a:r>
              <a:rPr lang="en-US" b="0" dirty="0"/>
              <a:t>PhD programs,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b="0" dirty="0"/>
              <a:t>planning and accomplishment of individual PhD studies,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b="0" dirty="0"/>
              <a:t>organization of the relationships between the thesis supervisor(s) and colleagues,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b="0" dirty="0"/>
              <a:t>and of the scientific methods for planning and carrying out independent research. </a:t>
            </a:r>
            <a:endParaRPr lang="en-US" b="0" dirty="0" smtClean="0"/>
          </a:p>
          <a:p>
            <a:pPr>
              <a:lnSpc>
                <a:spcPct val="100000"/>
              </a:lnSpc>
            </a:pPr>
            <a:r>
              <a:rPr lang="en-US" b="0" dirty="0" smtClean="0"/>
              <a:t>The </a:t>
            </a:r>
            <a:r>
              <a:rPr lang="en-US" b="0" dirty="0"/>
              <a:t>course further provides basic information on science funding, evaluation of scientists and on science careers.</a:t>
            </a:r>
            <a:endParaRPr lang="ru-RU" b="0" dirty="0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3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11" y="159252"/>
            <a:ext cx="9061628" cy="6027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General learning outcomes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302828"/>
            <a:ext cx="10124689" cy="468085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2298646"/>
              </p:ext>
            </p:extLst>
          </p:nvPr>
        </p:nvGraphicFramePr>
        <p:xfrm>
          <a:off x="105228" y="741438"/>
          <a:ext cx="99422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70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4680" y="409798"/>
            <a:ext cx="2264228" cy="664259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4777A"/>
                </a:solidFill>
              </a:rPr>
              <a:t>Syllabus</a:t>
            </a:r>
            <a:endParaRPr lang="en-US" sz="36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2" y="2216377"/>
            <a:ext cx="5598796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0" y="237417"/>
            <a:ext cx="5613300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32" y="1536246"/>
            <a:ext cx="5658568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12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26" y="228599"/>
            <a:ext cx="4657300" cy="11430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course is available on the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KKNU Moodle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26" y="1535350"/>
            <a:ext cx="5571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dist.karazin.ua/moodle/course/view.php?id=2290</a:t>
            </a:r>
            <a:endParaRPr lang="en-GB" dirty="0" smtClean="0"/>
          </a:p>
          <a:p>
            <a:endParaRPr lang="ru-RU" dirty="0"/>
          </a:p>
        </p:txBody>
      </p:sp>
      <p:pic>
        <p:nvPicPr>
          <p:cNvPr id="3074" name="Picture 2" descr="E:\НАУКА\INTENSE\от Антона идеи 2020\Презентации курсов\SМ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4" y="2329616"/>
            <a:ext cx="6413590" cy="374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57" y="297953"/>
            <a:ext cx="3496875" cy="48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 rot="18623845">
            <a:off x="2096615" y="1782955"/>
            <a:ext cx="5598998" cy="6966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86091"/>
            <a:ext cx="9302899" cy="89362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Types and forms of classes, methods of interaction between teacher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student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smtClean="0"/>
              <a:t>COURSE : SCIENCE METHODOLOGY</a:t>
            </a:r>
            <a:endParaRPr lang="uk-UA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6573" y="1121228"/>
            <a:ext cx="9797141" cy="4844143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course </a:t>
            </a:r>
            <a:r>
              <a:rPr lang="en-GB" i="1" dirty="0"/>
              <a:t>“Science Methodology”</a:t>
            </a:r>
            <a:r>
              <a:rPr lang="en-GB" dirty="0"/>
              <a:t> </a:t>
            </a:r>
            <a:r>
              <a:rPr lang="en-US" b="0" dirty="0" smtClean="0"/>
              <a:t>is </a:t>
            </a:r>
            <a:r>
              <a:rPr lang="en-US" b="0" dirty="0"/>
              <a:t>studied in the </a:t>
            </a:r>
            <a:r>
              <a:rPr lang="en-US" b="0" dirty="0" smtClean="0"/>
              <a:t>1-st </a:t>
            </a:r>
            <a:r>
              <a:rPr lang="en-US" b="0" dirty="0"/>
              <a:t>semester in PhD program and consists of </a:t>
            </a:r>
            <a:r>
              <a:rPr lang="en-US" b="0" dirty="0" smtClean="0"/>
              <a:t>3 </a:t>
            </a:r>
            <a:r>
              <a:rPr lang="en-US" b="0" dirty="0"/>
              <a:t>sections and ends with the exam.</a:t>
            </a:r>
          </a:p>
          <a:p>
            <a:r>
              <a:rPr lang="en-US" sz="2800" i="1" dirty="0"/>
              <a:t>The course includes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theoretical </a:t>
            </a:r>
            <a:r>
              <a:rPr lang="en-US" b="0" dirty="0"/>
              <a:t>material,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practical </a:t>
            </a:r>
            <a:r>
              <a:rPr lang="en-US" b="0" dirty="0"/>
              <a:t>tasks and recommendations for their implementation</a:t>
            </a:r>
            <a:r>
              <a:rPr lang="en-US" b="0" dirty="0" smtClean="0"/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questions </a:t>
            </a:r>
            <a:r>
              <a:rPr lang="en-US" b="0" dirty="0"/>
              <a:t>for self-examination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knowledge </a:t>
            </a:r>
            <a:r>
              <a:rPr lang="en-US" b="0" dirty="0"/>
              <a:t>control </a:t>
            </a:r>
            <a:r>
              <a:rPr lang="en-US" b="0" dirty="0" smtClean="0"/>
              <a:t>(examination </a:t>
            </a:r>
            <a:r>
              <a:rPr lang="en-US" b="0" dirty="0"/>
              <a:t>task</a:t>
            </a:r>
            <a:r>
              <a:rPr lang="en-US" b="0" dirty="0" smtClean="0"/>
              <a:t>).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course consists of a complex of lectures on </a:t>
            </a:r>
            <a:r>
              <a:rPr lang="en-US" b="0" dirty="0" smtClean="0"/>
              <a:t>7 </a:t>
            </a:r>
            <a:r>
              <a:rPr lang="en-US" b="0" dirty="0"/>
              <a:t>topics and </a:t>
            </a:r>
            <a:r>
              <a:rPr lang="en-US" b="0" dirty="0" smtClean="0"/>
              <a:t>3 </a:t>
            </a:r>
            <a:r>
              <a:rPr lang="en-US" b="0" dirty="0"/>
              <a:t>practical tasks, </a:t>
            </a:r>
            <a:r>
              <a:rPr lang="en-US" b="0" dirty="0" smtClean="0"/>
              <a:t>1 Final control works.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For individual consultations – “Forum” and </a:t>
            </a:r>
            <a:r>
              <a:rPr lang="en-US" b="0" dirty="0"/>
              <a:t>"Chat</a:t>
            </a:r>
            <a:r>
              <a:rPr lang="en-US" b="0" dirty="0" smtClean="0"/>
              <a:t>".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21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8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3" y="180295"/>
            <a:ext cx="5755340" cy="29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5" y="3386063"/>
            <a:ext cx="6799365" cy="26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36" y="1099456"/>
            <a:ext cx="5861898" cy="2876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1" y="4338777"/>
            <a:ext cx="3928050" cy="15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1241" y="180295"/>
            <a:ext cx="3669409" cy="86501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The course is divided into </a:t>
            </a:r>
            <a:r>
              <a:rPr lang="en-US" sz="2800" dirty="0" smtClean="0">
                <a:solidFill>
                  <a:srgbClr val="04777A"/>
                </a:solidFill>
              </a:rPr>
              <a:t>4 topics:</a:t>
            </a:r>
            <a:endParaRPr lang="en-US" sz="2800" dirty="0">
              <a:solidFill>
                <a:srgbClr val="047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49" y="256212"/>
            <a:ext cx="10040620" cy="6146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Each </a:t>
            </a:r>
            <a:r>
              <a:rPr lang="en-US" sz="2800" dirty="0" smtClean="0">
                <a:solidFill>
                  <a:srgbClr val="005828"/>
                </a:solidFill>
              </a:rPr>
              <a:t>topic contains methodological </a:t>
            </a:r>
            <a:r>
              <a:rPr lang="en-US" sz="2800" dirty="0">
                <a:solidFill>
                  <a:srgbClr val="005828"/>
                </a:solidFill>
              </a:rPr>
              <a:t>recommendations for the </a:t>
            </a:r>
            <a:r>
              <a:rPr lang="en-US" sz="2800" dirty="0" smtClean="0">
                <a:solidFill>
                  <a:srgbClr val="005828"/>
                </a:solidFill>
              </a:rPr>
              <a:t>study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SCIENCE METHODOLOGY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9" y="1026364"/>
            <a:ext cx="5292000" cy="3961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026364"/>
            <a:ext cx="4826087" cy="39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3" y="4244703"/>
            <a:ext cx="4562209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9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689</Words>
  <Application>Microsoft Office PowerPoint</Application>
  <PresentationFormat>Широкоэкранный</PresentationFormat>
  <Paragraphs>108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Wingdings</vt:lpstr>
      <vt:lpstr>Dark Theme</vt:lpstr>
      <vt:lpstr>SCIENCE  Methodology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Учетная запись Майкрософт</cp:lastModifiedBy>
  <cp:revision>312</cp:revision>
  <dcterms:created xsi:type="dcterms:W3CDTF">2018-03-23T19:47:02Z</dcterms:created>
  <dcterms:modified xsi:type="dcterms:W3CDTF">2021-03-12T15:16:22Z</dcterms:modified>
</cp:coreProperties>
</file>