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316" r:id="rId3"/>
    <p:sldId id="354" r:id="rId4"/>
    <p:sldId id="350" r:id="rId5"/>
    <p:sldId id="351" r:id="rId6"/>
    <p:sldId id="352" r:id="rId7"/>
    <p:sldId id="363" r:id="rId8"/>
    <p:sldId id="353" r:id="rId9"/>
    <p:sldId id="378" r:id="rId10"/>
    <p:sldId id="377" r:id="rId11"/>
    <p:sldId id="376" r:id="rId12"/>
    <p:sldId id="375" r:id="rId13"/>
    <p:sldId id="374" r:id="rId14"/>
    <p:sldId id="373" r:id="rId15"/>
    <p:sldId id="372" r:id="rId16"/>
    <p:sldId id="371" r:id="rId17"/>
    <p:sldId id="369" r:id="rId18"/>
    <p:sldId id="366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777A"/>
    <a:srgbClr val="005828"/>
    <a:srgbClr val="034B4D"/>
    <a:srgbClr val="800000"/>
    <a:srgbClr val="617F74"/>
    <a:srgbClr val="7E9A8B"/>
    <a:srgbClr val="023B3C"/>
    <a:srgbClr val="19D9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88" autoAdjust="0"/>
    <p:restoredTop sz="99718" autoAdjust="0"/>
  </p:normalViewPr>
  <p:slideViewPr>
    <p:cSldViewPr snapToGrid="0">
      <p:cViewPr varScale="1">
        <p:scale>
          <a:sx n="68" d="100"/>
          <a:sy n="68" d="100"/>
        </p:scale>
        <p:origin x="38" y="355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6163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CF0F30-8743-4CA9-B8AA-88537A2F9DCA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731F69E-72E3-4C48-BF46-6E22201F4EB8}">
      <dgm:prSet phldrT="[Текст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1">
              <a:lumMod val="20000"/>
              <a:lumOff val="80000"/>
            </a:schemeClr>
          </a:solidFill>
        </a:ln>
      </dgm:spPr>
      <dgm:t>
        <a:bodyPr/>
        <a:lstStyle/>
        <a:p>
          <a:r>
            <a:rPr lang="en-US" sz="2200" b="0" dirty="0" smtClean="0">
              <a:solidFill>
                <a:schemeClr val="tx1"/>
              </a:solidFill>
            </a:rPr>
            <a:t>The doctoral student is able to make a realistic research plan for the entire course of PhD studies, in particular, posing realistic research hypotheses, plan individual experiments, and can assess the reliability of obtained experimental data. </a:t>
          </a:r>
          <a:endParaRPr lang="ru-RU" sz="2200" b="0" dirty="0">
            <a:solidFill>
              <a:schemeClr val="tx1"/>
            </a:solidFill>
          </a:endParaRPr>
        </a:p>
      </dgm:t>
    </dgm:pt>
    <dgm:pt modelId="{8F913D0D-7DD9-47CE-B1C5-88AD17B94231}" type="parTrans" cxnId="{105ABE48-F647-4F95-B0A3-64CB4D0F9567}">
      <dgm:prSet/>
      <dgm:spPr/>
      <dgm:t>
        <a:bodyPr/>
        <a:lstStyle/>
        <a:p>
          <a:endParaRPr lang="ru-RU" b="0"/>
        </a:p>
      </dgm:t>
    </dgm:pt>
    <dgm:pt modelId="{C2B36DE2-DC09-4A16-B5F0-FC9AA054EF91}" type="sibTrans" cxnId="{105ABE48-F647-4F95-B0A3-64CB4D0F9567}">
      <dgm:prSet/>
      <dgm:spPr/>
      <dgm:t>
        <a:bodyPr/>
        <a:lstStyle/>
        <a:p>
          <a:endParaRPr lang="ru-RU" b="0"/>
        </a:p>
      </dgm:t>
    </dgm:pt>
    <dgm:pt modelId="{DC0CB06B-8C7E-487F-A600-5A2E9C16A583}">
      <dgm:prSet phldrT="[Текст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-US" sz="2200" b="0" dirty="0" smtClean="0">
              <a:solidFill>
                <a:schemeClr val="tx1"/>
              </a:solidFill>
            </a:rPr>
            <a:t>The doctoral student is familiar with the national and international science system, understands the role of science policy, science funding and evaluation and is able to make and review a grant proposal on the topic of own thesis.</a:t>
          </a:r>
          <a:endParaRPr lang="ru-RU" sz="2200" b="0" dirty="0">
            <a:solidFill>
              <a:schemeClr val="tx1"/>
            </a:solidFill>
          </a:endParaRPr>
        </a:p>
      </dgm:t>
    </dgm:pt>
    <dgm:pt modelId="{ECBA2B59-EA3E-49F8-A15A-3BB2FFDB4A5A}" type="parTrans" cxnId="{80DDE4E6-B6CD-4B7E-97D4-B20E677EEC6C}">
      <dgm:prSet/>
      <dgm:spPr/>
      <dgm:t>
        <a:bodyPr/>
        <a:lstStyle/>
        <a:p>
          <a:endParaRPr lang="ru-RU" b="0"/>
        </a:p>
      </dgm:t>
    </dgm:pt>
    <dgm:pt modelId="{FF885C4F-332F-4370-9D17-D492D77470BD}" type="sibTrans" cxnId="{80DDE4E6-B6CD-4B7E-97D4-B20E677EEC6C}">
      <dgm:prSet/>
      <dgm:spPr/>
      <dgm:t>
        <a:bodyPr/>
        <a:lstStyle/>
        <a:p>
          <a:endParaRPr lang="ru-RU" b="0"/>
        </a:p>
      </dgm:t>
    </dgm:pt>
    <dgm:pt modelId="{5312D738-518B-4958-87D1-E57F64B7A46E}">
      <dgm:prSet phldrT="[Текст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-US" b="0" dirty="0" smtClean="0">
              <a:solidFill>
                <a:schemeClr val="tx1"/>
              </a:solidFill>
            </a:rPr>
            <a:t>The doctoral student is able to make a presentation on her/his research topic, and can critically read and review scientific papers and reports.</a:t>
          </a:r>
          <a:endParaRPr lang="ru-RU" b="0" dirty="0">
            <a:solidFill>
              <a:schemeClr val="tx1"/>
            </a:solidFill>
          </a:endParaRPr>
        </a:p>
      </dgm:t>
    </dgm:pt>
    <dgm:pt modelId="{04D82E44-C555-46D7-8A1A-6191A3CE7553}" type="parTrans" cxnId="{74F13AFA-006A-4EFB-85D4-13A9A9E7B4FA}">
      <dgm:prSet/>
      <dgm:spPr/>
      <dgm:t>
        <a:bodyPr/>
        <a:lstStyle/>
        <a:p>
          <a:endParaRPr lang="ru-RU" b="0"/>
        </a:p>
      </dgm:t>
    </dgm:pt>
    <dgm:pt modelId="{1423A7DF-7789-4669-8DCB-7DB042589AF1}" type="sibTrans" cxnId="{74F13AFA-006A-4EFB-85D4-13A9A9E7B4FA}">
      <dgm:prSet/>
      <dgm:spPr/>
      <dgm:t>
        <a:bodyPr/>
        <a:lstStyle/>
        <a:p>
          <a:endParaRPr lang="ru-RU" b="0"/>
        </a:p>
      </dgm:t>
    </dgm:pt>
    <dgm:pt modelId="{105DBBE8-B06A-4071-803E-A70C910A39E8}" type="pres">
      <dgm:prSet presAssocID="{52CF0F30-8743-4CA9-B8AA-88537A2F9DC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3D736EFB-25B3-408B-A6E6-12ED77B4E6DF}" type="pres">
      <dgm:prSet presAssocID="{52CF0F30-8743-4CA9-B8AA-88537A2F9DCA}" presName="Name1" presStyleCnt="0"/>
      <dgm:spPr/>
    </dgm:pt>
    <dgm:pt modelId="{5DEF66EB-487B-4F4B-8AC0-55A3DD7C79F6}" type="pres">
      <dgm:prSet presAssocID="{52CF0F30-8743-4CA9-B8AA-88537A2F9DCA}" presName="cycle" presStyleCnt="0"/>
      <dgm:spPr/>
    </dgm:pt>
    <dgm:pt modelId="{E589DCE7-64B4-4F0E-8D60-E08032A42F2A}" type="pres">
      <dgm:prSet presAssocID="{52CF0F30-8743-4CA9-B8AA-88537A2F9DCA}" presName="srcNode" presStyleLbl="node1" presStyleIdx="0" presStyleCnt="3"/>
      <dgm:spPr/>
    </dgm:pt>
    <dgm:pt modelId="{9D2E9D37-CF33-4CBC-AE9B-1A986C43C3E6}" type="pres">
      <dgm:prSet presAssocID="{52CF0F30-8743-4CA9-B8AA-88537A2F9DCA}" presName="conn" presStyleLbl="parChTrans1D2" presStyleIdx="0" presStyleCnt="1"/>
      <dgm:spPr/>
      <dgm:t>
        <a:bodyPr/>
        <a:lstStyle/>
        <a:p>
          <a:endParaRPr lang="ru-RU"/>
        </a:p>
      </dgm:t>
    </dgm:pt>
    <dgm:pt modelId="{1B58AE73-839F-4977-8152-881D5D151617}" type="pres">
      <dgm:prSet presAssocID="{52CF0F30-8743-4CA9-B8AA-88537A2F9DCA}" presName="extraNode" presStyleLbl="node1" presStyleIdx="0" presStyleCnt="3"/>
      <dgm:spPr/>
    </dgm:pt>
    <dgm:pt modelId="{B55A71E6-51AC-426E-BCAB-A59B08B0F1AA}" type="pres">
      <dgm:prSet presAssocID="{52CF0F30-8743-4CA9-B8AA-88537A2F9DCA}" presName="dstNode" presStyleLbl="node1" presStyleIdx="0" presStyleCnt="3"/>
      <dgm:spPr/>
    </dgm:pt>
    <dgm:pt modelId="{899A1328-8FD6-40EB-8781-6FE3DA264E02}" type="pres">
      <dgm:prSet presAssocID="{9731F69E-72E3-4C48-BF46-6E22201F4EB8}" presName="text_1" presStyleLbl="node1" presStyleIdx="0" presStyleCnt="3" custScaleY="1339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A5D9F0-7AE4-46D2-831E-23F6372D1E71}" type="pres">
      <dgm:prSet presAssocID="{9731F69E-72E3-4C48-BF46-6E22201F4EB8}" presName="accent_1" presStyleCnt="0"/>
      <dgm:spPr/>
    </dgm:pt>
    <dgm:pt modelId="{F4425E92-37C7-4BA8-A718-CC7A6AFB36E1}" type="pres">
      <dgm:prSet presAssocID="{9731F69E-72E3-4C48-BF46-6E22201F4EB8}" presName="accentRepeatNode" presStyleLbl="solidFgAcc1" presStyleIdx="0" presStyleCnt="3"/>
      <dgm:spPr/>
    </dgm:pt>
    <dgm:pt modelId="{5A32F762-C574-4E72-AC6D-0F3115CA6F77}" type="pres">
      <dgm:prSet presAssocID="{DC0CB06B-8C7E-487F-A600-5A2E9C16A583}" presName="text_2" presStyleLbl="node1" presStyleIdx="1" presStyleCnt="3" custScaleY="1325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432339-DC8C-4C67-A4B7-CCF0E9409D96}" type="pres">
      <dgm:prSet presAssocID="{DC0CB06B-8C7E-487F-A600-5A2E9C16A583}" presName="accent_2" presStyleCnt="0"/>
      <dgm:spPr/>
    </dgm:pt>
    <dgm:pt modelId="{046446E3-A0BD-4417-940F-5C9FF8752576}" type="pres">
      <dgm:prSet presAssocID="{DC0CB06B-8C7E-487F-A600-5A2E9C16A583}" presName="accentRepeatNode" presStyleLbl="solidFgAcc1" presStyleIdx="1" presStyleCnt="3"/>
      <dgm:spPr/>
    </dgm:pt>
    <dgm:pt modelId="{A6087DF3-F34F-4AC2-988C-3E3E210A3FBF}" type="pres">
      <dgm:prSet presAssocID="{5312D738-518B-4958-87D1-E57F64B7A46E}" presName="text_3" presStyleLbl="node1" presStyleIdx="2" presStyleCnt="3" custScaleY="997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904299-55FD-4D00-8ADC-AA38DB40E864}" type="pres">
      <dgm:prSet presAssocID="{5312D738-518B-4958-87D1-E57F64B7A46E}" presName="accent_3" presStyleCnt="0"/>
      <dgm:spPr/>
    </dgm:pt>
    <dgm:pt modelId="{CC4962A9-4096-4ED5-902C-33481E7A8C2A}" type="pres">
      <dgm:prSet presAssocID="{5312D738-518B-4958-87D1-E57F64B7A46E}" presName="accentRepeatNode" presStyleLbl="solidFgAcc1" presStyleIdx="2" presStyleCnt="3"/>
      <dgm:spPr/>
    </dgm:pt>
  </dgm:ptLst>
  <dgm:cxnLst>
    <dgm:cxn modelId="{105ABE48-F647-4F95-B0A3-64CB4D0F9567}" srcId="{52CF0F30-8743-4CA9-B8AA-88537A2F9DCA}" destId="{9731F69E-72E3-4C48-BF46-6E22201F4EB8}" srcOrd="0" destOrd="0" parTransId="{8F913D0D-7DD9-47CE-B1C5-88AD17B94231}" sibTransId="{C2B36DE2-DC09-4A16-B5F0-FC9AA054EF91}"/>
    <dgm:cxn modelId="{7923F986-1800-492B-B813-74FB3E4E9B2B}" type="presOf" srcId="{5312D738-518B-4958-87D1-E57F64B7A46E}" destId="{A6087DF3-F34F-4AC2-988C-3E3E210A3FBF}" srcOrd="0" destOrd="0" presId="urn:microsoft.com/office/officeart/2008/layout/VerticalCurvedList"/>
    <dgm:cxn modelId="{F8B784F5-7EE1-4473-8BD4-CE8ECF6E87D0}" type="presOf" srcId="{9731F69E-72E3-4C48-BF46-6E22201F4EB8}" destId="{899A1328-8FD6-40EB-8781-6FE3DA264E02}" srcOrd="0" destOrd="0" presId="urn:microsoft.com/office/officeart/2008/layout/VerticalCurvedList"/>
    <dgm:cxn modelId="{80DDE4E6-B6CD-4B7E-97D4-B20E677EEC6C}" srcId="{52CF0F30-8743-4CA9-B8AA-88537A2F9DCA}" destId="{DC0CB06B-8C7E-487F-A600-5A2E9C16A583}" srcOrd="1" destOrd="0" parTransId="{ECBA2B59-EA3E-49F8-A15A-3BB2FFDB4A5A}" sibTransId="{FF885C4F-332F-4370-9D17-D492D77470BD}"/>
    <dgm:cxn modelId="{4AAB7BB7-6A6B-429A-A80E-96BFB7A59BA6}" type="presOf" srcId="{DC0CB06B-8C7E-487F-A600-5A2E9C16A583}" destId="{5A32F762-C574-4E72-AC6D-0F3115CA6F77}" srcOrd="0" destOrd="0" presId="urn:microsoft.com/office/officeart/2008/layout/VerticalCurvedList"/>
    <dgm:cxn modelId="{7A903F84-45EC-450F-AA28-50D9D6815B2D}" type="presOf" srcId="{52CF0F30-8743-4CA9-B8AA-88537A2F9DCA}" destId="{105DBBE8-B06A-4071-803E-A70C910A39E8}" srcOrd="0" destOrd="0" presId="urn:microsoft.com/office/officeart/2008/layout/VerticalCurvedList"/>
    <dgm:cxn modelId="{0FE71A94-5B3E-47BF-8EFB-D3234238BC50}" type="presOf" srcId="{C2B36DE2-DC09-4A16-B5F0-FC9AA054EF91}" destId="{9D2E9D37-CF33-4CBC-AE9B-1A986C43C3E6}" srcOrd="0" destOrd="0" presId="urn:microsoft.com/office/officeart/2008/layout/VerticalCurvedList"/>
    <dgm:cxn modelId="{74F13AFA-006A-4EFB-85D4-13A9A9E7B4FA}" srcId="{52CF0F30-8743-4CA9-B8AA-88537A2F9DCA}" destId="{5312D738-518B-4958-87D1-E57F64B7A46E}" srcOrd="2" destOrd="0" parTransId="{04D82E44-C555-46D7-8A1A-6191A3CE7553}" sibTransId="{1423A7DF-7789-4669-8DCB-7DB042589AF1}"/>
    <dgm:cxn modelId="{756B2F49-BDDC-49B0-AAAC-C0718F8433BE}" type="presParOf" srcId="{105DBBE8-B06A-4071-803E-A70C910A39E8}" destId="{3D736EFB-25B3-408B-A6E6-12ED77B4E6DF}" srcOrd="0" destOrd="0" presId="urn:microsoft.com/office/officeart/2008/layout/VerticalCurvedList"/>
    <dgm:cxn modelId="{EC98765E-4C8B-4778-ABE9-065972CEF956}" type="presParOf" srcId="{3D736EFB-25B3-408B-A6E6-12ED77B4E6DF}" destId="{5DEF66EB-487B-4F4B-8AC0-55A3DD7C79F6}" srcOrd="0" destOrd="0" presId="urn:microsoft.com/office/officeart/2008/layout/VerticalCurvedList"/>
    <dgm:cxn modelId="{71535CEA-543D-43C6-8442-F05CA4C1A89F}" type="presParOf" srcId="{5DEF66EB-487B-4F4B-8AC0-55A3DD7C79F6}" destId="{E589DCE7-64B4-4F0E-8D60-E08032A42F2A}" srcOrd="0" destOrd="0" presId="urn:microsoft.com/office/officeart/2008/layout/VerticalCurvedList"/>
    <dgm:cxn modelId="{74064F69-DD6A-4052-AD0D-7E2687908998}" type="presParOf" srcId="{5DEF66EB-487B-4F4B-8AC0-55A3DD7C79F6}" destId="{9D2E9D37-CF33-4CBC-AE9B-1A986C43C3E6}" srcOrd="1" destOrd="0" presId="urn:microsoft.com/office/officeart/2008/layout/VerticalCurvedList"/>
    <dgm:cxn modelId="{24DD59EA-ECCF-4AA8-B1DC-0D6D7A121D22}" type="presParOf" srcId="{5DEF66EB-487B-4F4B-8AC0-55A3DD7C79F6}" destId="{1B58AE73-839F-4977-8152-881D5D151617}" srcOrd="2" destOrd="0" presId="urn:microsoft.com/office/officeart/2008/layout/VerticalCurvedList"/>
    <dgm:cxn modelId="{FBCF160E-0FC5-4111-9143-92C99E00A0E1}" type="presParOf" srcId="{5DEF66EB-487B-4F4B-8AC0-55A3DD7C79F6}" destId="{B55A71E6-51AC-426E-BCAB-A59B08B0F1AA}" srcOrd="3" destOrd="0" presId="urn:microsoft.com/office/officeart/2008/layout/VerticalCurvedList"/>
    <dgm:cxn modelId="{FB295F07-6422-41C3-A7A9-4234470D9F67}" type="presParOf" srcId="{3D736EFB-25B3-408B-A6E6-12ED77B4E6DF}" destId="{899A1328-8FD6-40EB-8781-6FE3DA264E02}" srcOrd="1" destOrd="0" presId="urn:microsoft.com/office/officeart/2008/layout/VerticalCurvedList"/>
    <dgm:cxn modelId="{857CDC1C-5ABF-47A6-9642-388D5BD013A8}" type="presParOf" srcId="{3D736EFB-25B3-408B-A6E6-12ED77B4E6DF}" destId="{A6A5D9F0-7AE4-46D2-831E-23F6372D1E71}" srcOrd="2" destOrd="0" presId="urn:microsoft.com/office/officeart/2008/layout/VerticalCurvedList"/>
    <dgm:cxn modelId="{7F7F780A-CA4D-4995-BE88-CFC8E0DBE56D}" type="presParOf" srcId="{A6A5D9F0-7AE4-46D2-831E-23F6372D1E71}" destId="{F4425E92-37C7-4BA8-A718-CC7A6AFB36E1}" srcOrd="0" destOrd="0" presId="urn:microsoft.com/office/officeart/2008/layout/VerticalCurvedList"/>
    <dgm:cxn modelId="{0065295D-F968-4DED-8943-9B0308E4B848}" type="presParOf" srcId="{3D736EFB-25B3-408B-A6E6-12ED77B4E6DF}" destId="{5A32F762-C574-4E72-AC6D-0F3115CA6F77}" srcOrd="3" destOrd="0" presId="urn:microsoft.com/office/officeart/2008/layout/VerticalCurvedList"/>
    <dgm:cxn modelId="{5DF501BD-DF8E-41A9-A52C-AC9006634B1C}" type="presParOf" srcId="{3D736EFB-25B3-408B-A6E6-12ED77B4E6DF}" destId="{1D432339-DC8C-4C67-A4B7-CCF0E9409D96}" srcOrd="4" destOrd="0" presId="urn:microsoft.com/office/officeart/2008/layout/VerticalCurvedList"/>
    <dgm:cxn modelId="{8E31CD55-20D3-4B00-B078-7CBBB5714E91}" type="presParOf" srcId="{1D432339-DC8C-4C67-A4B7-CCF0E9409D96}" destId="{046446E3-A0BD-4417-940F-5C9FF8752576}" srcOrd="0" destOrd="0" presId="urn:microsoft.com/office/officeart/2008/layout/VerticalCurvedList"/>
    <dgm:cxn modelId="{B145A398-C815-491E-9346-426C897B3C44}" type="presParOf" srcId="{3D736EFB-25B3-408B-A6E6-12ED77B4E6DF}" destId="{A6087DF3-F34F-4AC2-988C-3E3E210A3FBF}" srcOrd="5" destOrd="0" presId="urn:microsoft.com/office/officeart/2008/layout/VerticalCurvedList"/>
    <dgm:cxn modelId="{47FD4E0E-FD4A-43BF-B1F2-341B9A2276C9}" type="presParOf" srcId="{3D736EFB-25B3-408B-A6E6-12ED77B4E6DF}" destId="{3B904299-55FD-4D00-8ADC-AA38DB40E864}" srcOrd="6" destOrd="0" presId="urn:microsoft.com/office/officeart/2008/layout/VerticalCurvedList"/>
    <dgm:cxn modelId="{C4EBF43E-B44C-45A6-93D2-E71CC4632D98}" type="presParOf" srcId="{3B904299-55FD-4D00-8ADC-AA38DB40E864}" destId="{CC4962A9-4096-4ED5-902C-33481E7A8C2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2E9D37-CF33-4CBC-AE9B-1A986C43C3E6}">
      <dsp:nvSpPr>
        <dsp:cNvPr id="0" name=""/>
        <dsp:cNvSpPr/>
      </dsp:nvSpPr>
      <dsp:spPr>
        <a:xfrm>
          <a:off x="-6125176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9A1328-8FD6-40EB-8781-6FE3DA264E02}">
      <dsp:nvSpPr>
        <dsp:cNvPr id="0" name=""/>
        <dsp:cNvSpPr/>
      </dsp:nvSpPr>
      <dsp:spPr>
        <a:xfrm>
          <a:off x="752110" y="358022"/>
          <a:ext cx="9115396" cy="1451422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accent1">
              <a:lumMod val="20000"/>
              <a:lumOff val="8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0" kern="1200" dirty="0" smtClean="0">
              <a:solidFill>
                <a:schemeClr val="tx1"/>
              </a:solidFill>
            </a:rPr>
            <a:t>The doctoral student is able to make a realistic research plan for the entire course of PhD studies, in particular, posing realistic research hypotheses, plan individual experiments, and can assess the reliability of obtained experimental data. </a:t>
          </a:r>
          <a:endParaRPr lang="ru-RU" sz="2200" b="0" kern="1200" dirty="0">
            <a:solidFill>
              <a:schemeClr val="tx1"/>
            </a:solidFill>
          </a:endParaRPr>
        </a:p>
      </dsp:txBody>
      <dsp:txXfrm>
        <a:off x="752110" y="358022"/>
        <a:ext cx="9115396" cy="1451422"/>
      </dsp:txXfrm>
    </dsp:sp>
    <dsp:sp modelId="{F4425E92-37C7-4BA8-A718-CC7A6AFB36E1}">
      <dsp:nvSpPr>
        <dsp:cNvPr id="0" name=""/>
        <dsp:cNvSpPr/>
      </dsp:nvSpPr>
      <dsp:spPr>
        <a:xfrm>
          <a:off x="74777" y="406400"/>
          <a:ext cx="1354666" cy="13546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32F762-C574-4E72-AC6D-0F3115CA6F77}">
      <dsp:nvSpPr>
        <dsp:cNvPr id="0" name=""/>
        <dsp:cNvSpPr/>
      </dsp:nvSpPr>
      <dsp:spPr>
        <a:xfrm>
          <a:off x="1146048" y="1990877"/>
          <a:ext cx="8721459" cy="1436911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0" kern="1200" dirty="0" smtClean="0">
              <a:solidFill>
                <a:schemeClr val="tx1"/>
              </a:solidFill>
            </a:rPr>
            <a:t>The doctoral student is familiar with the national and international science system, understands the role of science policy, science funding and evaluation and is able to make and review a grant proposal on the topic of own thesis.</a:t>
          </a:r>
          <a:endParaRPr lang="ru-RU" sz="2200" b="0" kern="1200" dirty="0">
            <a:solidFill>
              <a:schemeClr val="tx1"/>
            </a:solidFill>
          </a:endParaRPr>
        </a:p>
      </dsp:txBody>
      <dsp:txXfrm>
        <a:off x="1146048" y="1990877"/>
        <a:ext cx="8721459" cy="1436911"/>
      </dsp:txXfrm>
    </dsp:sp>
    <dsp:sp modelId="{046446E3-A0BD-4417-940F-5C9FF8752576}">
      <dsp:nvSpPr>
        <dsp:cNvPr id="0" name=""/>
        <dsp:cNvSpPr/>
      </dsp:nvSpPr>
      <dsp:spPr>
        <a:xfrm>
          <a:off x="468714" y="2032000"/>
          <a:ext cx="1354666" cy="13546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087DF3-F34F-4AC2-988C-3E3E210A3FBF}">
      <dsp:nvSpPr>
        <dsp:cNvPr id="0" name=""/>
        <dsp:cNvSpPr/>
      </dsp:nvSpPr>
      <dsp:spPr>
        <a:xfrm>
          <a:off x="752110" y="3794275"/>
          <a:ext cx="9115396" cy="1081316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0" kern="1200" dirty="0" smtClean="0">
              <a:solidFill>
                <a:schemeClr val="tx1"/>
              </a:solidFill>
            </a:rPr>
            <a:t>The doctoral student is able to make a presentation on her/his research topic, and can critically read and review scientific papers and reports.</a:t>
          </a:r>
          <a:endParaRPr lang="ru-RU" sz="2300" b="0" kern="1200" dirty="0">
            <a:solidFill>
              <a:schemeClr val="tx1"/>
            </a:solidFill>
          </a:endParaRPr>
        </a:p>
      </dsp:txBody>
      <dsp:txXfrm>
        <a:off x="752110" y="3794275"/>
        <a:ext cx="9115396" cy="1081316"/>
      </dsp:txXfrm>
    </dsp:sp>
    <dsp:sp modelId="{CC4962A9-4096-4ED5-902C-33481E7A8C2A}">
      <dsp:nvSpPr>
        <dsp:cNvPr id="0" name=""/>
        <dsp:cNvSpPr/>
      </dsp:nvSpPr>
      <dsp:spPr>
        <a:xfrm>
          <a:off x="74777" y="3657600"/>
          <a:ext cx="1354666" cy="13546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926B83-9BFE-4578-BCFF-29BE376C7814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75424B-E979-49E7-861B-D2C4B64B73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537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5424B-E979-49E7-861B-D2C4B64B73A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426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5424B-E979-49E7-861B-D2C4B64B73A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426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5424B-E979-49E7-861B-D2C4B64B73A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426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5424B-E979-49E7-861B-D2C4B64B73A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426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5424B-E979-49E7-861B-D2C4B64B73A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426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5424B-E979-49E7-861B-D2C4B64B73A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426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5424B-E979-49E7-861B-D2C4B64B73A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426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5424B-E979-49E7-861B-D2C4B64B73A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426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5424B-E979-49E7-861B-D2C4B64B73A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426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5424B-E979-49E7-861B-D2C4B64B73A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426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5424B-E979-49E7-861B-D2C4B64B73A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426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5424B-E979-49E7-861B-D2C4B64B73A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426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5424B-E979-49E7-861B-D2C4B64B73A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2585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5424B-E979-49E7-861B-D2C4B64B73A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426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5424B-E979-49E7-861B-D2C4B64B73A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426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75424B-E979-49E7-861B-D2C4B64B73A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42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1FBAB31-0EAE-434E-A868-0E068DB902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18765"/>
            <a:ext cx="9144000" cy="2219608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D42CB8EA-3F37-44B8-8105-0C0D124507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1624"/>
            <a:ext cx="9144000" cy="110265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3D49189-BEA2-4B87-B76B-CCDC799B1D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057835" cy="365125"/>
          </a:xfrm>
        </p:spPr>
        <p:txBody>
          <a:bodyPr/>
          <a:lstStyle/>
          <a:p>
            <a:fld id="{E662E723-3DE6-4470-8EB5-F57C9EC9D461}" type="datetime1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8393213-7BCC-4764-BCC4-67E6AEFD3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43954" y="6356350"/>
            <a:ext cx="6992470" cy="365125"/>
          </a:xfrm>
        </p:spPr>
        <p:txBody>
          <a:bodyPr/>
          <a:lstStyle>
            <a:lvl1pPr>
              <a:defRPr sz="800"/>
            </a:lvl1pPr>
          </a:lstStyle>
          <a:p>
            <a:r>
              <a:rPr lang="en-US" smtClean="0"/>
              <a:t>COURSE : SCIENCE METHODOLOGY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C5B191C-A95C-44D0-8D33-AC452D1DE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7788" y="6356350"/>
            <a:ext cx="753036" cy="365125"/>
          </a:xfrm>
        </p:spPr>
        <p:txBody>
          <a:bodyPr/>
          <a:lstStyle/>
          <a:p>
            <a:fld id="{1FF06463-181E-431C-B1FC-EE1A52AAA48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A5B42764-D032-4155-AE90-75FEF19D5DF2}"/>
              </a:ext>
            </a:extLst>
          </p:cNvPr>
          <p:cNvSpPr/>
          <p:nvPr userDrawn="1"/>
        </p:nvSpPr>
        <p:spPr>
          <a:xfrm>
            <a:off x="0" y="0"/>
            <a:ext cx="12192000" cy="833718"/>
          </a:xfrm>
          <a:prstGeom prst="rect">
            <a:avLst/>
          </a:prstGeom>
          <a:gradFill>
            <a:gsLst>
              <a:gs pos="0">
                <a:srgbClr val="7E9A8B">
                  <a:alpha val="85000"/>
                  <a:lumMod val="83000"/>
                </a:srgbClr>
              </a:gs>
              <a:gs pos="70000">
                <a:srgbClr val="023B3C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BF321851-C617-4944-B6D0-65BF626A62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302" y="871730"/>
            <a:ext cx="1892144" cy="13336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C59905F-95E3-446B-AA28-565BBEDA12A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7685" y="1087327"/>
            <a:ext cx="4753139" cy="104787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B0DDB643-8D6D-44A9-BC2A-C8AB14618ED1}"/>
              </a:ext>
            </a:extLst>
          </p:cNvPr>
          <p:cNvSpPr/>
          <p:nvPr userDrawn="1"/>
        </p:nvSpPr>
        <p:spPr>
          <a:xfrm>
            <a:off x="0" y="6147886"/>
            <a:ext cx="12192000" cy="75592"/>
          </a:xfrm>
          <a:prstGeom prst="rect">
            <a:avLst/>
          </a:prstGeom>
          <a:gradFill>
            <a:gsLst>
              <a:gs pos="0">
                <a:srgbClr val="7E9A8B">
                  <a:alpha val="85000"/>
                  <a:lumMod val="83000"/>
                </a:srgbClr>
              </a:gs>
              <a:gs pos="70000">
                <a:srgbClr val="023B3C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0CD9A3FA-90AC-4A00-8777-EDB770D259D0}"/>
              </a:ext>
            </a:extLst>
          </p:cNvPr>
          <p:cNvSpPr/>
          <p:nvPr userDrawn="1"/>
        </p:nvSpPr>
        <p:spPr>
          <a:xfrm>
            <a:off x="0" y="247582"/>
            <a:ext cx="12192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effectLst/>
              </a:rPr>
              <a:t>Integrated Doctoral Program for Environmental Policy, Management and Technology | INTENSE | 586471-EPP-1-2017-1-EE-EPPKA2-CBHE-JP</a:t>
            </a:r>
          </a:p>
        </p:txBody>
      </p:sp>
    </p:spTree>
    <p:extLst>
      <p:ext uri="{BB962C8B-B14F-4D97-AF65-F5344CB8AC3E}">
        <p14:creationId xmlns:p14="http://schemas.microsoft.com/office/powerpoint/2010/main" val="2930871978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8AC54B6-F2DF-4D5E-90DE-E130D324A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44301AC4-B137-4F6F-BE30-CB5E3D4478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0248A3D-2253-41E4-946E-74E9396B1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19A22-8E68-4E0A-B326-A420584F28D7}" type="datetime1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81737DB-4A3B-4E5A-B2BA-F13BFAB8A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82587" y="6356350"/>
            <a:ext cx="7355541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COURSE : SCIENCE METHODOLOGY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2D92933-165B-428C-9F2E-90A3416A3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866011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623625DA-1504-4B52-A5AE-C52B97E1B0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416737" y="365125"/>
            <a:ext cx="183104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26977D36-AE8A-407B-A1E1-4BFD898B67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C63A4EB-B0C5-4ACD-8DBB-59AF0F72C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5598C-53A9-4A96-A9BD-055EF120A165}" type="datetime1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00DBE7E-A41F-4783-BD4C-95B5A3170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COURSE : SCIENCE METHODOLOGY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F8574F2-C7AB-44DE-80FD-2878A8C8E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585958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0BE7CB9-989B-4C85-84F4-50A200E48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C003F74-095B-4240-81BB-44E3762739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944D75E-FC7D-48D3-9D8C-D4669275EC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004047" cy="365125"/>
          </a:xfrm>
        </p:spPr>
        <p:txBody>
          <a:bodyPr/>
          <a:lstStyle/>
          <a:p>
            <a:fld id="{F3208E87-7D05-4516-A554-7447470C7468}" type="datetime1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3B33DCA-CFFE-4527-AC91-682D6B8A2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63271" y="6356350"/>
            <a:ext cx="7207623" cy="365125"/>
          </a:xfrm>
        </p:spPr>
        <p:txBody>
          <a:bodyPr/>
          <a:lstStyle/>
          <a:p>
            <a:r>
              <a:rPr lang="en-US" smtClean="0"/>
              <a:t>COURSE : SCIENCE METHODOLOGY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B62D0E7-17E3-4160-9794-5AC923FF6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8470" y="6356350"/>
            <a:ext cx="672353" cy="365125"/>
          </a:xfrm>
        </p:spPr>
        <p:txBody>
          <a:bodyPr/>
          <a:lstStyle/>
          <a:p>
            <a:fld id="{1FF06463-181E-431C-B1FC-EE1A52AAA4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103538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FD02050-D482-49D1-BD05-D349C37A1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052831"/>
            <a:ext cx="10515600" cy="2509644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11A0857-5736-4752-AAA8-B96076237B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9B239B3-958C-45FE-96A6-29BBD23F17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36812" cy="365125"/>
          </a:xfrm>
        </p:spPr>
        <p:txBody>
          <a:bodyPr/>
          <a:lstStyle/>
          <a:p>
            <a:fld id="{B39C6A62-D47D-4098-88C5-4966C8FC9438}" type="datetime1">
              <a:rPr lang="en-US" smtClean="0"/>
              <a:t>3/12/2021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8BEAFCA-3163-416B-AC02-CF50A335D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82587" y="6356350"/>
            <a:ext cx="7422777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COURSE : SCIENCE METHODOLOGY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3C4DBC6-CB63-462E-8091-48647747B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9834" y="6356350"/>
            <a:ext cx="510989" cy="365125"/>
          </a:xfrm>
        </p:spPr>
        <p:txBody>
          <a:bodyPr/>
          <a:lstStyle/>
          <a:p>
            <a:fld id="{1FF06463-181E-431C-B1FC-EE1A52AAA48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A0B04163-E6A0-4D7D-B2F9-CE1802F46ADF}"/>
              </a:ext>
            </a:extLst>
          </p:cNvPr>
          <p:cNvSpPr/>
          <p:nvPr userDrawn="1"/>
        </p:nvSpPr>
        <p:spPr>
          <a:xfrm>
            <a:off x="-6350" y="6185204"/>
            <a:ext cx="12192000" cy="75592"/>
          </a:xfrm>
          <a:prstGeom prst="rect">
            <a:avLst/>
          </a:prstGeom>
          <a:gradFill>
            <a:gsLst>
              <a:gs pos="0">
                <a:srgbClr val="7E9A8B">
                  <a:alpha val="85000"/>
                  <a:lumMod val="83000"/>
                </a:srgbClr>
              </a:gs>
              <a:gs pos="70000">
                <a:srgbClr val="023B3C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8A5C5FE7-6A27-44D1-93D5-6A7FC1FC0D31}"/>
              </a:ext>
            </a:extLst>
          </p:cNvPr>
          <p:cNvSpPr/>
          <p:nvPr userDrawn="1"/>
        </p:nvSpPr>
        <p:spPr>
          <a:xfrm>
            <a:off x="0" y="490818"/>
            <a:ext cx="12192000" cy="148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56F09585-9A05-4FA0-B57D-454CAF7C013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071" y="566931"/>
            <a:ext cx="1892144" cy="13336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D6D2B49D-A93A-476C-85B6-30601CDB541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454" y="782528"/>
            <a:ext cx="4753139" cy="104787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8D7F02DF-BD00-4CFE-ACE8-0FB98367D34E}"/>
              </a:ext>
            </a:extLst>
          </p:cNvPr>
          <p:cNvSpPr/>
          <p:nvPr userDrawn="1"/>
        </p:nvSpPr>
        <p:spPr>
          <a:xfrm>
            <a:off x="0" y="0"/>
            <a:ext cx="12192000" cy="463830"/>
          </a:xfrm>
          <a:prstGeom prst="rect">
            <a:avLst/>
          </a:prstGeom>
          <a:gradFill>
            <a:gsLst>
              <a:gs pos="0">
                <a:srgbClr val="7E9A8B">
                  <a:alpha val="85000"/>
                  <a:lumMod val="83000"/>
                </a:srgbClr>
              </a:gs>
              <a:gs pos="70000">
                <a:srgbClr val="023B3C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3BD9C60A-4B45-4C09-AF75-29C8AC8702EA}"/>
              </a:ext>
            </a:extLst>
          </p:cNvPr>
          <p:cNvSpPr/>
          <p:nvPr userDrawn="1"/>
        </p:nvSpPr>
        <p:spPr>
          <a:xfrm>
            <a:off x="0" y="56710"/>
            <a:ext cx="12192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effectLst/>
              </a:rPr>
              <a:t>Integrated Doctoral Program for Environmental Policy, Management and Technology | INTENSE | 586471-EPP-1-2017-1-EE-EPPKA2-CBHE-JP</a:t>
            </a:r>
          </a:p>
        </p:txBody>
      </p:sp>
    </p:spTree>
    <p:extLst>
      <p:ext uri="{BB962C8B-B14F-4D97-AF65-F5344CB8AC3E}">
        <p14:creationId xmlns:p14="http://schemas.microsoft.com/office/powerpoint/2010/main" val="3071310924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513ADC3-D400-4B04-959C-5D6CB1416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9DF7A72-D3A5-4B0D-AFF0-9ED8172C64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2596EF8-F7A7-4B09-8B39-908634D397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3778623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D3E4686-9FBE-4639-AD60-30A404772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A414E-EDE4-4329-88D2-0B05DDE7583E}" type="datetime1">
              <a:rPr lang="en-US" smtClean="0"/>
              <a:t>3/12/2021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1D3CDC4-DD6C-4616-AEAA-9544CD307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COURSE : SCIENCE METHODOLOGY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B0AFF39-3B21-42F4-B989-046ECDF4C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60038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33AE2FE-BF2E-4D5E-9B37-5BE417C4F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911103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5EC5249-0AEA-4DD8-AB58-A8BC4850C3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3243E25-36EF-459B-B52C-E89E259EFE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D7586318-E0DD-42D6-8A9B-64FEB47C79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377862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E070EC13-F025-491B-B0E8-EAE0A1E305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3778623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46685B2D-84FE-4FD2-82EF-78A34972E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2FE5B-AFA5-4BF4-BBA6-30B8A1E13C02}" type="datetime1">
              <a:rPr lang="en-US" smtClean="0"/>
              <a:t>3/12/2021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FA0925B8-0663-4F25-B50A-5CD82117E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COURSE : SCIENCE METHODOLOGY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5BD27C35-9D02-4541-8C30-5BE1AFDAF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262829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3B55B1A-9241-475E-8A80-2ABEBADC9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C607B945-320E-4913-9D1C-676087EFE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708C4-B0B3-46C7-8BD0-533FC7A21D80}" type="datetime1">
              <a:rPr lang="en-US" smtClean="0"/>
              <a:t>3/12/2021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87FC8795-94F9-41FD-9CBC-8839D596D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COURSE : SCIENCE METHODOLOGY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7B875AD4-7639-4362-8E60-0EC4E607A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489878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6D18FC83-8208-4C80-8E2B-2E9681050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62F22-CD6B-4986-86FC-CAF9509AA3EC}" type="datetime1">
              <a:rPr lang="en-US" smtClean="0"/>
              <a:t>3/12/2021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3103D114-AA93-4C95-9109-81F8701BF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COURSE : SCIENCE METHODOLOGY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EDA08D57-4B8A-449A-8018-5F5BDAD2B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945809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727A74A-03A3-47DD-9375-A5B06E6B4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6E770D2-EB9C-4268-B5BB-009476846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4767635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DD6E865-8475-4A67-AE50-0C9F683FE2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0D21531-2864-4311-81E9-F1551CD4D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9D0B2-46FD-4ABE-9AC0-B964A8CF8C2A}" type="datetime1">
              <a:rPr lang="en-US" smtClean="0"/>
              <a:t>3/12/2021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84D62A4F-F9A7-46EB-8823-2EE731235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COURSE : SCIENCE METHODOLOGY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F452C445-B90B-47A3-BAFD-130408906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241965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7D8D807-24B0-4A60-B89D-34AAF46E3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E08DAB3A-8175-4672-A7F2-070518E0BA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4767635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56860C3D-FF5E-46DE-A82E-5A5BC5FF40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F6EE7905-26DD-4B6D-8476-9F1ECADF2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60519-4648-4FA8-B5BC-8A87D2485C2F}" type="datetime1">
              <a:rPr lang="en-US" smtClean="0"/>
              <a:t>3/12/2021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15A340B-865C-4A02-9D0E-B7BE4B608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96035" y="6356350"/>
            <a:ext cx="7301753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COURSE : SCIENCE METHODOLOGY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F7AC0ADB-4F0F-4899-8087-519B57C6C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7D8815B6-C2B0-40FB-9A23-E441E98A516C}"/>
              </a:ext>
            </a:extLst>
          </p:cNvPr>
          <p:cNvSpPr/>
          <p:nvPr userDrawn="1"/>
        </p:nvSpPr>
        <p:spPr>
          <a:xfrm>
            <a:off x="0" y="6228860"/>
            <a:ext cx="12192000" cy="75592"/>
          </a:xfrm>
          <a:prstGeom prst="rect">
            <a:avLst/>
          </a:prstGeom>
          <a:gradFill>
            <a:gsLst>
              <a:gs pos="0">
                <a:srgbClr val="7E9A8B">
                  <a:alpha val="85000"/>
                  <a:lumMod val="83000"/>
                </a:srgbClr>
              </a:gs>
              <a:gs pos="70000">
                <a:srgbClr val="023B3C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3445757694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7A18716F-9854-4D8B-ADFD-7AEAD1945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11262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AE073C4-4030-401F-926A-9B2F83B243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911262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08B043A-F36F-459B-949F-2621934840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9368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0898B05-B61C-4F6F-8D0E-A9C25A9341FF}" type="datetime1">
              <a:rPr lang="en-US" smtClean="0"/>
              <a:t>3/12/2021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FC6931C-0E34-4411-90C5-2F87BF3C4E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69141" y="6356350"/>
            <a:ext cx="735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COURSE : SCIENCE METHODOLOGY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03F917D-1C18-41F3-A599-CD8274C776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32258" y="6356350"/>
            <a:ext cx="6185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1FF06463-181E-431C-B1FC-EE1A52AAA48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652E19F5-B98F-4C73-8163-42F1994F0301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3028" y="407977"/>
            <a:ext cx="986415" cy="69527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D26C19D8-4466-4826-9347-2750868D43B8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1545" y="1403757"/>
            <a:ext cx="1369380" cy="30189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9360C5BF-CC71-4F8B-B577-93801FA24BDD}"/>
              </a:ext>
            </a:extLst>
          </p:cNvPr>
          <p:cNvSpPr/>
          <p:nvPr userDrawn="1"/>
        </p:nvSpPr>
        <p:spPr>
          <a:xfrm>
            <a:off x="0" y="6228860"/>
            <a:ext cx="12192000" cy="75592"/>
          </a:xfrm>
          <a:prstGeom prst="rect">
            <a:avLst/>
          </a:prstGeom>
          <a:gradFill>
            <a:gsLst>
              <a:gs pos="0">
                <a:srgbClr val="7E9A8B">
                  <a:alpha val="85000"/>
                  <a:lumMod val="83000"/>
                </a:srgbClr>
              </a:gs>
              <a:gs pos="70000">
                <a:srgbClr val="023B3C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2278403E-BF73-4938-AA86-670C7FB533B2}"/>
              </a:ext>
            </a:extLst>
          </p:cNvPr>
          <p:cNvSpPr/>
          <p:nvPr userDrawn="1"/>
        </p:nvSpPr>
        <p:spPr>
          <a:xfrm rot="5400000">
            <a:off x="8914616" y="3288579"/>
            <a:ext cx="4403235" cy="147732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034B4D"/>
                </a:solidFill>
                <a:effectLst/>
              </a:rPr>
              <a:t>Integrated Doctoral Program for Environmental Policy, Management and Technology</a:t>
            </a:r>
            <a:br>
              <a:rPr lang="en-US" b="1" dirty="0">
                <a:solidFill>
                  <a:srgbClr val="034B4D"/>
                </a:solidFill>
                <a:effectLst/>
              </a:rPr>
            </a:br>
            <a:r>
              <a:rPr lang="en-US" b="1" dirty="0">
                <a:solidFill>
                  <a:srgbClr val="034B4D"/>
                </a:solidFill>
                <a:effectLst/>
              </a:rPr>
              <a:t>INTENSE</a:t>
            </a:r>
            <a:br>
              <a:rPr lang="en-US" b="1" dirty="0">
                <a:solidFill>
                  <a:srgbClr val="034B4D"/>
                </a:solidFill>
                <a:effectLst/>
              </a:rPr>
            </a:br>
            <a:r>
              <a:rPr lang="en-US" b="1" dirty="0">
                <a:solidFill>
                  <a:srgbClr val="034B4D"/>
                </a:solidFill>
                <a:effectLst/>
              </a:rPr>
              <a:t>586471-EPP-1-2017-1-EE-EPPKA2-CBHE-JP</a:t>
            </a:r>
          </a:p>
        </p:txBody>
      </p:sp>
    </p:spTree>
    <p:extLst>
      <p:ext uri="{BB962C8B-B14F-4D97-AF65-F5344CB8AC3E}">
        <p14:creationId xmlns:p14="http://schemas.microsoft.com/office/powerpoint/2010/main" val="449130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mailto:maksymenko@karazin.ua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ist.karazin.ua/moodle/course/view.php?id=2290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AF1DAFE-6421-4447-8EFA-4CA18E1193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9566" y="2739299"/>
            <a:ext cx="9904021" cy="1212215"/>
          </a:xfrm>
        </p:spPr>
        <p:txBody>
          <a:bodyPr>
            <a:noAutofit/>
          </a:bodyPr>
          <a:lstStyle/>
          <a:p>
            <a:r>
              <a:rPr lang="en-GB" sz="3600" b="1" dirty="0" smtClean="0">
                <a:solidFill>
                  <a:schemeClr val="accent5">
                    <a:lumMod val="50000"/>
                  </a:schemeClr>
                </a:solidFill>
                <a:latin typeface="Algerian" pitchFamily="82" charset="0"/>
              </a:rPr>
              <a:t>SCIENCE  Methodology</a:t>
            </a:r>
            <a:endParaRPr lang="en-US" sz="3600" b="1" dirty="0">
              <a:solidFill>
                <a:schemeClr val="accent5">
                  <a:lumMod val="50000"/>
                </a:schemeClr>
              </a:solidFill>
              <a:latin typeface="Algerian" pitchFamily="82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D5E1034-6B5D-46AC-ADF2-C7ED54731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1</a:t>
            </a:fld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>
            <a:off x="136072" y="5351308"/>
            <a:ext cx="11919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rgbClr val="04777A"/>
                </a:solidFill>
              </a:rPr>
              <a:t>ERASMUS+ project “INTEGRATED </a:t>
            </a:r>
            <a:r>
              <a:rPr lang="en-US" dirty="0">
                <a:solidFill>
                  <a:srgbClr val="04777A"/>
                </a:solidFill>
              </a:rPr>
              <a:t>DOCTORAL PROGRAM FOR ENVIRONMENTAL POLICY, MANAGEMENT AND TECHNOLOGY – INTENSE</a:t>
            </a:r>
            <a:r>
              <a:rPr lang="en-US" dirty="0" smtClean="0">
                <a:solidFill>
                  <a:srgbClr val="04777A"/>
                </a:solidFill>
              </a:rPr>
              <a:t>”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48000" y="2659520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 smtClean="0"/>
              <a:t> </a:t>
            </a:r>
            <a:r>
              <a:rPr lang="en-GB" sz="2800" b="1" dirty="0"/>
              <a:t>Course presentation: </a:t>
            </a:r>
            <a:endParaRPr lang="ru-RU" sz="280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2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: </a:t>
            </a:r>
            <a:r>
              <a:rPr lang="en-GB" sz="20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SCIENCE METHODOLOGY</a:t>
            </a:r>
            <a:endParaRPr lang="en-US" sz="2000" b="1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004269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BF27DC6-0749-4A86-961C-AE6865C9B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7847" y="256212"/>
            <a:ext cx="9958896" cy="505788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rgbClr val="005828"/>
                </a:solidFill>
              </a:rPr>
              <a:t>Each </a:t>
            </a:r>
            <a:r>
              <a:rPr lang="en-US" sz="2800" dirty="0" smtClean="0">
                <a:solidFill>
                  <a:srgbClr val="005828"/>
                </a:solidFill>
              </a:rPr>
              <a:t>topic contains</a:t>
            </a:r>
            <a:r>
              <a:rPr lang="en-US" sz="2800" dirty="0">
                <a:solidFill>
                  <a:srgbClr val="005828"/>
                </a:solidFill>
              </a:rPr>
              <a:t>: </a:t>
            </a:r>
            <a:r>
              <a:rPr lang="en-GB" sz="2800" dirty="0" smtClean="0">
                <a:solidFill>
                  <a:srgbClr val="005828"/>
                </a:solidFill>
              </a:rPr>
              <a:t>questions</a:t>
            </a:r>
            <a:r>
              <a:rPr lang="en-GB" sz="2800" dirty="0">
                <a:solidFill>
                  <a:srgbClr val="005828"/>
                </a:solidFill>
              </a:rPr>
              <a:t>, text, </a:t>
            </a:r>
            <a:r>
              <a:rPr lang="en-GB" sz="2800" dirty="0" smtClean="0">
                <a:solidFill>
                  <a:srgbClr val="005828"/>
                </a:solidFill>
              </a:rPr>
              <a:t>questions </a:t>
            </a:r>
            <a:r>
              <a:rPr lang="en-GB" sz="2800" dirty="0">
                <a:solidFill>
                  <a:srgbClr val="005828"/>
                </a:solidFill>
              </a:rPr>
              <a:t>for </a:t>
            </a:r>
            <a:r>
              <a:rPr lang="en-GB" sz="2800" dirty="0" smtClean="0">
                <a:solidFill>
                  <a:srgbClr val="005828"/>
                </a:solidFill>
              </a:rPr>
              <a:t>self-control</a:t>
            </a:r>
            <a:endParaRPr lang="en-US" sz="2800" dirty="0">
              <a:solidFill>
                <a:srgbClr val="00582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17C641D-847B-4C56-A434-5E4A801C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10</a:t>
            </a:fld>
            <a:endParaRPr lang="en-US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1175657" y="6172200"/>
            <a:ext cx="10124689" cy="699448"/>
          </a:xfrm>
        </p:spPr>
        <p:txBody>
          <a:bodyPr/>
          <a:lstStyle/>
          <a:p>
            <a:pPr algn="l"/>
            <a:r>
              <a:rPr lang="en-US" sz="1600" b="1" i="1" smtClean="0">
                <a:solidFill>
                  <a:srgbClr val="0058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: SCIENCE METHODOLOGY</a:t>
            </a:r>
            <a:endParaRPr lang="uk-UA" sz="1600" i="1" dirty="0">
              <a:solidFill>
                <a:srgbClr val="0058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Нашивка 10"/>
          <p:cNvSpPr/>
          <p:nvPr/>
        </p:nvSpPr>
        <p:spPr>
          <a:xfrm rot="21429007">
            <a:off x="2212428" y="1392055"/>
            <a:ext cx="2851526" cy="179619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13" y="1839142"/>
            <a:ext cx="6697139" cy="421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072" y="874305"/>
            <a:ext cx="4978241" cy="352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Нашивка 13"/>
          <p:cNvSpPr/>
          <p:nvPr/>
        </p:nvSpPr>
        <p:spPr>
          <a:xfrm rot="10638342">
            <a:off x="5866751" y="5151459"/>
            <a:ext cx="2851526" cy="179619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Нашивка 14"/>
          <p:cNvSpPr/>
          <p:nvPr/>
        </p:nvSpPr>
        <p:spPr>
          <a:xfrm rot="10638342">
            <a:off x="2399901" y="3376708"/>
            <a:ext cx="2851526" cy="179619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4666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BF27DC6-0749-4A86-961C-AE6865C9B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2682" y="162274"/>
            <a:ext cx="9061628" cy="860202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rgbClr val="005828"/>
                </a:solidFill>
              </a:rPr>
              <a:t>The </a:t>
            </a:r>
            <a:r>
              <a:rPr lang="en-US" sz="2800" dirty="0" smtClean="0">
                <a:solidFill>
                  <a:srgbClr val="005828"/>
                </a:solidFill>
              </a:rPr>
              <a:t>course </a:t>
            </a:r>
            <a:r>
              <a:rPr lang="en-US" sz="2800" dirty="0">
                <a:solidFill>
                  <a:srgbClr val="005828"/>
                </a:solidFill>
              </a:rPr>
              <a:t>contains links to well-known developments and regulatory </a:t>
            </a:r>
            <a:r>
              <a:rPr lang="en-US" sz="2800" dirty="0" smtClean="0">
                <a:solidFill>
                  <a:srgbClr val="005828"/>
                </a:solidFill>
              </a:rPr>
              <a:t>documents:</a:t>
            </a:r>
            <a:endParaRPr lang="en-US" sz="2800" dirty="0">
              <a:solidFill>
                <a:srgbClr val="00582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17C641D-847B-4C56-A434-5E4A801C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11</a:t>
            </a:fld>
            <a:endParaRPr lang="en-US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1175657" y="6172200"/>
            <a:ext cx="10124689" cy="699448"/>
          </a:xfrm>
        </p:spPr>
        <p:txBody>
          <a:bodyPr/>
          <a:lstStyle/>
          <a:p>
            <a:pPr algn="l"/>
            <a:r>
              <a:rPr lang="en-US" sz="1600" b="1" i="1" smtClean="0">
                <a:solidFill>
                  <a:srgbClr val="0058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: SCIENCE METHODOLOGY</a:t>
            </a:r>
            <a:endParaRPr lang="uk-UA" sz="1600" i="1" dirty="0">
              <a:solidFill>
                <a:srgbClr val="0058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757" y="1006538"/>
            <a:ext cx="5283200" cy="457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82" y="3199619"/>
            <a:ext cx="5985035" cy="29160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74" y="1177107"/>
            <a:ext cx="4448476" cy="180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Выгнутая влево стрелка 6"/>
          <p:cNvSpPr/>
          <p:nvPr/>
        </p:nvSpPr>
        <p:spPr>
          <a:xfrm rot="18797712">
            <a:off x="1147566" y="2151741"/>
            <a:ext cx="572459" cy="2088767"/>
          </a:xfrm>
          <a:prstGeom prst="curvedRightArrow">
            <a:avLst>
              <a:gd name="adj1" fmla="val 25000"/>
              <a:gd name="adj2" fmla="val 50000"/>
              <a:gd name="adj3" fmla="val 2479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Выгнутая вверх стрелка 1"/>
          <p:cNvSpPr/>
          <p:nvPr/>
        </p:nvSpPr>
        <p:spPr>
          <a:xfrm rot="439435">
            <a:off x="1825569" y="1049294"/>
            <a:ext cx="3598596" cy="49511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4401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BF27DC6-0749-4A86-961C-AE6865C9B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5704" y="199342"/>
            <a:ext cx="5974725" cy="508172"/>
          </a:xfrm>
        </p:spPr>
        <p:txBody>
          <a:bodyPr>
            <a:noAutofit/>
          </a:bodyPr>
          <a:lstStyle/>
          <a:p>
            <a:r>
              <a:rPr lang="en-US" sz="2600" dirty="0">
                <a:solidFill>
                  <a:schemeClr val="tx2">
                    <a:lumMod val="75000"/>
                  </a:schemeClr>
                </a:solidFill>
              </a:rPr>
              <a:t>The course </a:t>
            </a: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</a:rPr>
              <a:t>includes </a:t>
            </a:r>
            <a:r>
              <a:rPr lang="ru-RU" sz="2600" dirty="0" smtClean="0">
                <a:solidFill>
                  <a:schemeClr val="tx2">
                    <a:lumMod val="75000"/>
                  </a:schemeClr>
                </a:solidFill>
              </a:rPr>
              <a:t>3</a:t>
            </a:r>
            <a:r>
              <a:rPr lang="en-US" sz="2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2600" dirty="0">
                <a:solidFill>
                  <a:schemeClr val="tx2">
                    <a:lumMod val="75000"/>
                  </a:schemeClr>
                </a:solidFill>
              </a:rPr>
              <a:t>w</a:t>
            </a:r>
            <a:r>
              <a:rPr lang="en-GB" sz="2600" dirty="0" smtClean="0">
                <a:solidFill>
                  <a:schemeClr val="tx2">
                    <a:lumMod val="75000"/>
                  </a:schemeClr>
                </a:solidFill>
              </a:rPr>
              <a:t>orkshops :</a:t>
            </a:r>
            <a:endParaRPr lang="en-US" sz="2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17C641D-847B-4C56-A434-5E4A801C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12</a:t>
            </a:fld>
            <a:endParaRPr lang="en-US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1175657" y="6172200"/>
            <a:ext cx="10124689" cy="699448"/>
          </a:xfrm>
        </p:spPr>
        <p:txBody>
          <a:bodyPr/>
          <a:lstStyle/>
          <a:p>
            <a:pPr algn="l"/>
            <a:r>
              <a:rPr lang="en-US" sz="1600" b="1" i="1" smtClean="0">
                <a:solidFill>
                  <a:srgbClr val="0058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: SCIENCE METHODOLOGY</a:t>
            </a:r>
            <a:endParaRPr lang="uk-UA" sz="1600" i="1" dirty="0">
              <a:solidFill>
                <a:srgbClr val="0058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01" y="1007457"/>
            <a:ext cx="4281361" cy="468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7073" y="257514"/>
            <a:ext cx="4963238" cy="90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7914" y="1514022"/>
            <a:ext cx="4063692" cy="453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1047" y="2087457"/>
            <a:ext cx="2859264" cy="360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трелка вправо с вырезом 1"/>
          <p:cNvSpPr/>
          <p:nvPr/>
        </p:nvSpPr>
        <p:spPr>
          <a:xfrm rot="2856638">
            <a:off x="5958068" y="1942372"/>
            <a:ext cx="2381016" cy="177934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право с вырезом 3"/>
          <p:cNvSpPr/>
          <p:nvPr/>
        </p:nvSpPr>
        <p:spPr>
          <a:xfrm rot="9422182">
            <a:off x="2543648" y="1035557"/>
            <a:ext cx="3088141" cy="243913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с вырезом 14"/>
          <p:cNvSpPr/>
          <p:nvPr/>
        </p:nvSpPr>
        <p:spPr>
          <a:xfrm rot="8365503">
            <a:off x="3943227" y="1262917"/>
            <a:ext cx="1787843" cy="216613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33951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BF27DC6-0749-4A86-961C-AE6865C9B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7847" y="256212"/>
            <a:ext cx="9061628" cy="860202"/>
          </a:xfrm>
        </p:spPr>
        <p:txBody>
          <a:bodyPr>
            <a:noAutofit/>
          </a:bodyPr>
          <a:lstStyle/>
          <a:p>
            <a:r>
              <a:rPr lang="en-US" sz="2000" dirty="0">
                <a:solidFill>
                  <a:srgbClr val="04777A"/>
                </a:solidFill>
              </a:rPr>
              <a:t>On Workshops students answer the questions in a written form and upload their answers to Moodle; it allows the teacher to better control the learning process and their achievements.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17C641D-847B-4C56-A434-5E4A801C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13</a:t>
            </a:fld>
            <a:endParaRPr lang="en-US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1175657" y="6172200"/>
            <a:ext cx="10124689" cy="699448"/>
          </a:xfrm>
        </p:spPr>
        <p:txBody>
          <a:bodyPr/>
          <a:lstStyle/>
          <a:p>
            <a:pPr algn="l"/>
            <a:r>
              <a:rPr lang="en-US" sz="1600" b="1" i="1" smtClean="0">
                <a:solidFill>
                  <a:srgbClr val="0058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: SCIENCE METHODOLOGY</a:t>
            </a:r>
            <a:endParaRPr lang="uk-UA" sz="1600" i="1" dirty="0">
              <a:solidFill>
                <a:srgbClr val="0058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839" y="1157365"/>
            <a:ext cx="6757574" cy="471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image7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54181" y="3074814"/>
            <a:ext cx="2185797" cy="2916000"/>
          </a:xfrm>
          <a:prstGeom prst="rect">
            <a:avLst/>
          </a:prstGeom>
          <a:ln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453" y="1816099"/>
            <a:ext cx="2158805" cy="28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3030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BF27DC6-0749-4A86-961C-AE6865C9B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7847" y="256212"/>
            <a:ext cx="9120696" cy="484017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rgbClr val="04777A"/>
                </a:solidFill>
              </a:rPr>
              <a:t>To communicate with students, there </a:t>
            </a:r>
            <a:r>
              <a:rPr lang="en-US" sz="2800" dirty="0" smtClean="0">
                <a:solidFill>
                  <a:srgbClr val="04777A"/>
                </a:solidFill>
              </a:rPr>
              <a:t>is a</a:t>
            </a:r>
            <a:r>
              <a:rPr lang="uk-UA" sz="2800" dirty="0" smtClean="0">
                <a:solidFill>
                  <a:srgbClr val="04777A"/>
                </a:solidFill>
              </a:rPr>
              <a:t> </a:t>
            </a:r>
            <a:r>
              <a:rPr lang="en-US" sz="2800" dirty="0" smtClean="0">
                <a:solidFill>
                  <a:srgbClr val="04777A"/>
                </a:solidFill>
              </a:rPr>
              <a:t>Chat</a:t>
            </a:r>
            <a:r>
              <a:rPr lang="uk-UA" sz="2800" dirty="0" smtClean="0">
                <a:solidFill>
                  <a:srgbClr val="04777A"/>
                </a:solidFill>
              </a:rPr>
              <a:t> </a:t>
            </a:r>
            <a:r>
              <a:rPr lang="en-US" sz="2800" dirty="0" smtClean="0">
                <a:solidFill>
                  <a:srgbClr val="04777A"/>
                </a:solidFill>
              </a:rPr>
              <a:t>and Forum :</a:t>
            </a:r>
            <a:endParaRPr lang="en-US" sz="2800" dirty="0">
              <a:solidFill>
                <a:srgbClr val="04777A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17C641D-847B-4C56-A434-5E4A801C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14</a:t>
            </a:fld>
            <a:endParaRPr lang="en-US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1175657" y="6172200"/>
            <a:ext cx="10124689" cy="699448"/>
          </a:xfrm>
        </p:spPr>
        <p:txBody>
          <a:bodyPr/>
          <a:lstStyle/>
          <a:p>
            <a:pPr algn="l"/>
            <a:r>
              <a:rPr lang="en-US" sz="1600" b="1" i="1" smtClean="0">
                <a:solidFill>
                  <a:srgbClr val="0058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: SCIENCE METHODOLOGY</a:t>
            </a:r>
            <a:endParaRPr lang="uk-UA" sz="1600" i="1" dirty="0">
              <a:solidFill>
                <a:srgbClr val="0058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6905" y="918677"/>
            <a:ext cx="3257550" cy="981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330" y="877420"/>
            <a:ext cx="4354783" cy="226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917" y="3439105"/>
            <a:ext cx="6719614" cy="26280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2066" y="2287342"/>
            <a:ext cx="4658589" cy="352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Выгнутая влево стрелка 6"/>
          <p:cNvSpPr/>
          <p:nvPr/>
        </p:nvSpPr>
        <p:spPr>
          <a:xfrm rot="14352279">
            <a:off x="4402187" y="2156114"/>
            <a:ext cx="740530" cy="492022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Выгнутая вправо стрелка 4"/>
          <p:cNvSpPr/>
          <p:nvPr/>
        </p:nvSpPr>
        <p:spPr>
          <a:xfrm rot="3629782">
            <a:off x="4881266" y="29721"/>
            <a:ext cx="751114" cy="6136389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Выгнутая вправо стрелка 7"/>
          <p:cNvSpPr/>
          <p:nvPr/>
        </p:nvSpPr>
        <p:spPr>
          <a:xfrm rot="5728304">
            <a:off x="4430041" y="-832330"/>
            <a:ext cx="684823" cy="508198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2200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BF27DC6-0749-4A86-961C-AE6865C9B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7847" y="256212"/>
            <a:ext cx="3503667" cy="1115388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rgbClr val="04777A"/>
                </a:solidFill>
              </a:rPr>
              <a:t>Test preparation, execution and validation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17C641D-847B-4C56-A434-5E4A801C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15</a:t>
            </a:fld>
            <a:endParaRPr lang="en-US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1175657" y="6172200"/>
            <a:ext cx="10124689" cy="699448"/>
          </a:xfrm>
        </p:spPr>
        <p:txBody>
          <a:bodyPr/>
          <a:lstStyle/>
          <a:p>
            <a:pPr algn="l"/>
            <a:r>
              <a:rPr lang="en-US" sz="1600" b="1" i="1" smtClean="0">
                <a:solidFill>
                  <a:srgbClr val="0058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: SCIENCE METHODOLOGY</a:t>
            </a:r>
            <a:endParaRPr lang="uk-UA" sz="1600" i="1" dirty="0">
              <a:solidFill>
                <a:srgbClr val="0058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60" y="1561420"/>
            <a:ext cx="7716172" cy="450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8276" y="178254"/>
            <a:ext cx="5447843" cy="482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24008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BF27DC6-0749-4A86-961C-AE6865C9B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2151" y="379299"/>
            <a:ext cx="2328010" cy="2472758"/>
          </a:xfrm>
        </p:spPr>
        <p:txBody>
          <a:bodyPr>
            <a:noAutofit/>
          </a:bodyPr>
          <a:lstStyle/>
          <a:p>
            <a:r>
              <a:rPr lang="en-GB" sz="2800" dirty="0" err="1" smtClean="0">
                <a:solidFill>
                  <a:srgbClr val="04777A"/>
                </a:solidFill>
              </a:rPr>
              <a:t>Gradebook</a:t>
            </a:r>
            <a:r>
              <a:rPr lang="en-GB" sz="2800" dirty="0" smtClean="0">
                <a:solidFill>
                  <a:srgbClr val="04777A"/>
                </a:solidFill>
              </a:rPr>
              <a:t> setup</a:t>
            </a:r>
            <a:endParaRPr lang="uk-UA" sz="2800" dirty="0" smtClean="0">
              <a:solidFill>
                <a:srgbClr val="04777A"/>
              </a:solidFill>
            </a:endParaRPr>
          </a:p>
          <a:p>
            <a:r>
              <a:rPr lang="en-US" sz="2800" dirty="0" smtClean="0">
                <a:solidFill>
                  <a:srgbClr val="04777A"/>
                </a:solidFill>
              </a:rPr>
              <a:t>&amp;</a:t>
            </a:r>
            <a:endParaRPr lang="uk-UA" sz="2800" dirty="0">
              <a:solidFill>
                <a:srgbClr val="04777A"/>
              </a:solidFill>
            </a:endParaRPr>
          </a:p>
          <a:p>
            <a:r>
              <a:rPr lang="en-GB" sz="2800" dirty="0" smtClean="0">
                <a:solidFill>
                  <a:srgbClr val="04777A"/>
                </a:solidFill>
              </a:rPr>
              <a:t>Achievement </a:t>
            </a:r>
            <a:r>
              <a:rPr lang="en-GB" sz="2800" dirty="0">
                <a:solidFill>
                  <a:srgbClr val="04777A"/>
                </a:solidFill>
              </a:rPr>
              <a:t>results </a:t>
            </a:r>
            <a:endParaRPr lang="en-US" sz="2800" dirty="0">
              <a:solidFill>
                <a:srgbClr val="04777A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17C641D-847B-4C56-A434-5E4A801C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16</a:t>
            </a:fld>
            <a:endParaRPr lang="en-US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1175657" y="6172200"/>
            <a:ext cx="10124689" cy="699448"/>
          </a:xfrm>
        </p:spPr>
        <p:txBody>
          <a:bodyPr/>
          <a:lstStyle/>
          <a:p>
            <a:pPr algn="l"/>
            <a:r>
              <a:rPr lang="en-US" sz="1600" b="1" i="1" smtClean="0">
                <a:solidFill>
                  <a:srgbClr val="0058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: SCIENCE METHODOLOGY</a:t>
            </a:r>
            <a:endParaRPr lang="uk-UA" sz="1600" i="1" dirty="0">
              <a:solidFill>
                <a:srgbClr val="0058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1143" y="158299"/>
            <a:ext cx="6026007" cy="33360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90" y="3374571"/>
            <a:ext cx="6659715" cy="27969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57812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BF27DC6-0749-4A86-961C-AE6865C9B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49" y="197074"/>
            <a:ext cx="9048750" cy="586698"/>
          </a:xfrm>
        </p:spPr>
        <p:txBody>
          <a:bodyPr>
            <a:noAutofit/>
          </a:bodyPr>
          <a:lstStyle/>
          <a:p>
            <a:pPr algn="ctr"/>
            <a:r>
              <a:rPr lang="en-US" sz="2800" dirty="0">
                <a:solidFill>
                  <a:srgbClr val="04777A"/>
                </a:solidFill>
              </a:rPr>
              <a:t>Approbation and certification of the course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17C641D-847B-4C56-A434-5E4A801C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17</a:t>
            </a:fld>
            <a:endParaRPr lang="en-US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1175657" y="6172200"/>
            <a:ext cx="10124689" cy="699448"/>
          </a:xfrm>
        </p:spPr>
        <p:txBody>
          <a:bodyPr/>
          <a:lstStyle/>
          <a:p>
            <a:pPr algn="l"/>
            <a:r>
              <a:rPr lang="en-US" sz="1600" b="1" i="1" smtClean="0">
                <a:solidFill>
                  <a:srgbClr val="0058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: SCIENCE METHODOLOGY</a:t>
            </a:r>
            <a:endParaRPr lang="uk-UA" sz="1600" i="1" dirty="0">
              <a:solidFill>
                <a:srgbClr val="0058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2" descr="E:\ОСОБИСТЕ\Мои документы сканы\Сертифікати\IMG_0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415733" y="1101691"/>
            <a:ext cx="3054467" cy="4320000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353" y="1028246"/>
            <a:ext cx="5348897" cy="504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16926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18</a:t>
            </a:fld>
            <a:endParaRPr lang="en-US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838200" y="36814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Text Placeholder 2">
            <a:extLst>
              <a:ext uri="{FF2B5EF4-FFF2-40B4-BE49-F238E27FC236}">
                <a16:creationId xmlns="" xmlns:a16="http://schemas.microsoft.com/office/drawing/2014/main" id="{4BF27DC6-0749-4A86-961C-AE6865C9B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7847" y="256212"/>
            <a:ext cx="9061628" cy="669074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04777A"/>
                </a:solidFill>
              </a:rPr>
              <a:t>Course authors:</a:t>
            </a:r>
          </a:p>
        </p:txBody>
      </p:sp>
      <p:sp>
        <p:nvSpPr>
          <p:cNvPr id="13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1175657" y="6172200"/>
            <a:ext cx="10124689" cy="609600"/>
          </a:xfrm>
        </p:spPr>
        <p:txBody>
          <a:bodyPr/>
          <a:lstStyle/>
          <a:p>
            <a:pPr algn="l"/>
            <a:r>
              <a:rPr lang="en-US" sz="1600" b="1" i="1" smtClean="0">
                <a:solidFill>
                  <a:srgbClr val="0058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: SCIENCE METHODOLOGY</a:t>
            </a:r>
            <a:endParaRPr lang="uk-UA" sz="1600" b="1" i="1" dirty="0">
              <a:solidFill>
                <a:srgbClr val="0058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00743" y="1426029"/>
            <a:ext cx="959031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/>
          </a:p>
          <a:p>
            <a:r>
              <a:rPr lang="en-US" sz="2400" b="1" dirty="0" err="1" smtClean="0">
                <a:solidFill>
                  <a:srgbClr val="04777A"/>
                </a:solidFill>
              </a:rPr>
              <a:t>Cooordinator</a:t>
            </a:r>
            <a:r>
              <a:rPr lang="ru-RU" sz="2400" dirty="0" smtClean="0"/>
              <a:t>: </a:t>
            </a:r>
            <a:r>
              <a:rPr lang="en-US" sz="2400" b="1" dirty="0" err="1" smtClean="0"/>
              <a:t>Nadiya</a:t>
            </a:r>
            <a:r>
              <a:rPr lang="en-US" sz="2400" b="1" dirty="0" smtClean="0"/>
              <a:t> </a:t>
            </a:r>
            <a:r>
              <a:rPr lang="en-US" sz="2400" b="1" dirty="0" err="1"/>
              <a:t>Maksymenko</a:t>
            </a:r>
            <a:r>
              <a:rPr lang="en-US" sz="2400" dirty="0"/>
              <a:t>, </a:t>
            </a:r>
            <a:endParaRPr lang="en-US" sz="2400" dirty="0" smtClean="0"/>
          </a:p>
          <a:p>
            <a:r>
              <a:rPr lang="en-US" sz="2400" i="1" dirty="0"/>
              <a:t> </a:t>
            </a:r>
            <a:r>
              <a:rPr lang="en-US" sz="2400" i="1" dirty="0" smtClean="0"/>
              <a:t>                         V</a:t>
            </a:r>
            <a:r>
              <a:rPr lang="en-US" sz="2400" i="1" dirty="0"/>
              <a:t>. N. </a:t>
            </a:r>
            <a:r>
              <a:rPr lang="en-US" sz="2400" i="1" dirty="0" err="1"/>
              <a:t>Karazin</a:t>
            </a:r>
            <a:r>
              <a:rPr lang="en-US" sz="2400" i="1" dirty="0"/>
              <a:t> </a:t>
            </a:r>
            <a:r>
              <a:rPr lang="en-US" sz="2400" i="1" dirty="0" err="1"/>
              <a:t>Kharkiv</a:t>
            </a:r>
            <a:r>
              <a:rPr lang="en-US" sz="2400" i="1" dirty="0"/>
              <a:t> National University (KKNU, </a:t>
            </a:r>
            <a:r>
              <a:rPr lang="en-US" sz="2400" i="1" dirty="0" smtClean="0"/>
              <a:t>Ukraine</a:t>
            </a:r>
            <a:endParaRPr lang="ru-RU" sz="2400" i="1" dirty="0" smtClean="0"/>
          </a:p>
          <a:p>
            <a:r>
              <a:rPr lang="en-US" sz="2400" dirty="0" smtClean="0"/>
              <a:t>                          </a:t>
            </a:r>
            <a:r>
              <a:rPr lang="en-US" sz="2400" dirty="0" smtClean="0">
                <a:hlinkClick r:id="rId2"/>
              </a:rPr>
              <a:t>maksymenko@karazin.ua</a:t>
            </a:r>
            <a:endParaRPr lang="en-US" sz="2400" dirty="0" smtClean="0"/>
          </a:p>
          <a:p>
            <a:endParaRPr lang="en-US" sz="2400" b="1" dirty="0" smtClean="0">
              <a:solidFill>
                <a:srgbClr val="04777A"/>
              </a:solidFill>
            </a:endParaRPr>
          </a:p>
          <a:p>
            <a:r>
              <a:rPr lang="en-US" sz="2400" b="1" dirty="0" smtClean="0">
                <a:solidFill>
                  <a:srgbClr val="04777A"/>
                </a:solidFill>
              </a:rPr>
              <a:t>Authors</a:t>
            </a:r>
            <a:r>
              <a:rPr lang="en-US" sz="2400" b="1" dirty="0">
                <a:solidFill>
                  <a:srgbClr val="04777A"/>
                </a:solidFill>
              </a:rPr>
              <a:t>:</a:t>
            </a:r>
            <a:r>
              <a:rPr lang="en-US" sz="2400" dirty="0" smtClean="0"/>
              <a:t>          </a:t>
            </a:r>
            <a:r>
              <a:rPr lang="en-US" sz="2400" b="1" dirty="0" err="1" smtClean="0"/>
              <a:t>Nadiya</a:t>
            </a:r>
            <a:r>
              <a:rPr lang="en-US" sz="2400" b="1" dirty="0" smtClean="0"/>
              <a:t> </a:t>
            </a:r>
            <a:r>
              <a:rPr lang="en-US" sz="2400" b="1" dirty="0" err="1"/>
              <a:t>Maksymenko</a:t>
            </a:r>
            <a:r>
              <a:rPr lang="en-US" sz="2400" dirty="0"/>
              <a:t>, </a:t>
            </a:r>
            <a:endParaRPr lang="en-US" sz="2400" dirty="0" smtClean="0"/>
          </a:p>
          <a:p>
            <a:pPr indent="1800000"/>
            <a:r>
              <a:rPr lang="en-US" sz="2400" i="1" dirty="0" smtClean="0"/>
              <a:t>V</a:t>
            </a:r>
            <a:r>
              <a:rPr lang="en-US" sz="2400" i="1" dirty="0"/>
              <a:t>. N. </a:t>
            </a:r>
            <a:r>
              <a:rPr lang="en-US" sz="2400" i="1" dirty="0" err="1"/>
              <a:t>Karazin</a:t>
            </a:r>
            <a:r>
              <a:rPr lang="en-US" sz="2400" i="1" dirty="0"/>
              <a:t> </a:t>
            </a:r>
            <a:r>
              <a:rPr lang="en-US" sz="2400" i="1" dirty="0" err="1"/>
              <a:t>Kharkiv</a:t>
            </a:r>
            <a:r>
              <a:rPr lang="en-US" sz="2400" i="1" dirty="0"/>
              <a:t> National University (</a:t>
            </a:r>
            <a:r>
              <a:rPr lang="en-US" sz="2400" i="1" dirty="0" smtClean="0"/>
              <a:t>KKNU), </a:t>
            </a:r>
            <a:r>
              <a:rPr lang="en-US" sz="2400" i="1" dirty="0"/>
              <a:t>Ukraine</a:t>
            </a:r>
            <a:endParaRPr lang="ru-RU" sz="2400" i="1" dirty="0"/>
          </a:p>
          <a:p>
            <a:pPr indent="1800000"/>
            <a:r>
              <a:rPr lang="en-US" sz="2400" b="1" dirty="0" err="1" smtClean="0"/>
              <a:t>Mykola</a:t>
            </a:r>
            <a:r>
              <a:rPr lang="en-US" sz="2400" b="1" dirty="0" smtClean="0"/>
              <a:t> </a:t>
            </a:r>
            <a:r>
              <a:rPr lang="en-US" sz="2400" b="1" dirty="0" err="1"/>
              <a:t>Nazaruk</a:t>
            </a:r>
            <a:r>
              <a:rPr lang="en-US" sz="2400" b="1" dirty="0"/>
              <a:t>, </a:t>
            </a:r>
            <a:endParaRPr lang="en-US" sz="2400" b="1" dirty="0" smtClean="0"/>
          </a:p>
          <a:p>
            <a:pPr indent="1800000"/>
            <a:r>
              <a:rPr lang="en-US" sz="2400" i="1" dirty="0" smtClean="0"/>
              <a:t>Ivan </a:t>
            </a:r>
            <a:r>
              <a:rPr lang="en-US" sz="2400" i="1" dirty="0" err="1"/>
              <a:t>Franko</a:t>
            </a:r>
            <a:r>
              <a:rPr lang="en-US" sz="2400" i="1" dirty="0"/>
              <a:t> </a:t>
            </a:r>
            <a:r>
              <a:rPr lang="en-US" sz="2400" i="1" dirty="0" err="1"/>
              <a:t>Lviv</a:t>
            </a:r>
            <a:r>
              <a:rPr lang="en-US" sz="2400" i="1" dirty="0"/>
              <a:t> National University (LNU), Ukraine</a:t>
            </a:r>
            <a:endParaRPr lang="ru-RU" sz="2400" i="1" dirty="0"/>
          </a:p>
          <a:p>
            <a:pPr indent="1800000"/>
            <a:r>
              <a:rPr lang="en-US" sz="2400" b="1" dirty="0" err="1"/>
              <a:t>Jakiv</a:t>
            </a:r>
            <a:r>
              <a:rPr lang="en-US" sz="2400" b="1" dirty="0"/>
              <a:t> </a:t>
            </a:r>
            <a:r>
              <a:rPr lang="en-US" sz="2400" b="1" dirty="0" err="1"/>
              <a:t>Tararoev</a:t>
            </a:r>
            <a:r>
              <a:rPr lang="en-US" sz="2400" b="1" dirty="0"/>
              <a:t>, </a:t>
            </a:r>
            <a:endParaRPr lang="en-US" sz="2400" b="1" dirty="0" smtClean="0"/>
          </a:p>
          <a:p>
            <a:pPr indent="1800000"/>
            <a:r>
              <a:rPr lang="en-US" sz="2400" i="1" dirty="0" smtClean="0"/>
              <a:t>V</a:t>
            </a:r>
            <a:r>
              <a:rPr lang="en-US" sz="2400" i="1" dirty="0"/>
              <a:t>. N. </a:t>
            </a:r>
            <a:r>
              <a:rPr lang="en-US" sz="2400" i="1" dirty="0" err="1"/>
              <a:t>Karazin</a:t>
            </a:r>
            <a:r>
              <a:rPr lang="en-US" sz="2400" i="1" dirty="0"/>
              <a:t> </a:t>
            </a:r>
            <a:r>
              <a:rPr lang="en-US" sz="2400" i="1" dirty="0" err="1"/>
              <a:t>Kharkiv</a:t>
            </a:r>
            <a:r>
              <a:rPr lang="en-US" sz="2400" i="1" dirty="0"/>
              <a:t> National University (KKNU), Ukraine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12277080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BF27DC6-0749-4A86-961C-AE6865C9B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7214" y="274326"/>
            <a:ext cx="9061628" cy="860202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Summary</a:t>
            </a:r>
            <a:r>
              <a:rPr lang="uk-UA" sz="36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ru-RU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17C641D-847B-4C56-A434-5E4A801C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2</a:t>
            </a:fld>
            <a:endParaRPr lang="en-US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1175657" y="6172200"/>
            <a:ext cx="10124689" cy="699448"/>
          </a:xfrm>
        </p:spPr>
        <p:txBody>
          <a:bodyPr/>
          <a:lstStyle/>
          <a:p>
            <a:pPr algn="l"/>
            <a:r>
              <a:rPr lang="en-US" sz="1600" b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: SCIENCE METHODOLOGY</a:t>
            </a:r>
            <a:endParaRPr lang="uk-UA" sz="1600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272144" y="1197429"/>
            <a:ext cx="6564086" cy="4735285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n-GB" b="0" i="1" dirty="0"/>
              <a:t>This 2 ECTS course serves as </a:t>
            </a:r>
            <a:r>
              <a:rPr lang="en-GB" b="0" i="1" dirty="0" smtClean="0"/>
              <a:t>a skills </a:t>
            </a:r>
            <a:r>
              <a:rPr lang="en-GB" b="0" i="1" dirty="0"/>
              <a:t>course of the project INTENSE. </a:t>
            </a:r>
            <a:endParaRPr lang="ru-RU" dirty="0"/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n-GB" b="0" i="1" dirty="0"/>
              <a:t>Course “Science Methodology”</a:t>
            </a:r>
            <a:r>
              <a:rPr lang="en-GB" dirty="0"/>
              <a:t> </a:t>
            </a:r>
            <a:r>
              <a:rPr lang="en-GB" b="0" i="1" dirty="0"/>
              <a:t>provides PhD students coming from natural science backgrounds with a basic understanding of philosophy of sciences. In addition, it introduces PhD students the concept of science, various ways of defining science, science and pseudo-science, philosophy and science, methodological topics like what is a concept, fact, model, hypothesis, law, theory, explanation, observation, experiment, objectivity</a:t>
            </a:r>
            <a:r>
              <a:rPr lang="en-GB" b="0" i="1" dirty="0" smtClean="0"/>
              <a:t>.</a:t>
            </a: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n-GB" b="0" i="1" dirty="0" smtClean="0"/>
              <a:t> </a:t>
            </a:r>
            <a:r>
              <a:rPr lang="en-GB" b="0" i="1" dirty="0"/>
              <a:t>The course helps to develop </a:t>
            </a:r>
            <a:r>
              <a:rPr lang="en-GB" b="0" i="1" dirty="0" err="1"/>
              <a:t>analysation</a:t>
            </a:r>
            <a:r>
              <a:rPr lang="en-GB" b="0" i="1" dirty="0"/>
              <a:t> and argumentation skills. </a:t>
            </a:r>
            <a:endParaRPr lang="ru-RU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5422" y="873288"/>
            <a:ext cx="2940046" cy="453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7942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BF27DC6-0749-4A86-961C-AE6865C9B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2785" y="524698"/>
            <a:ext cx="9061628" cy="640074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Aims and 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objectives</a:t>
            </a:r>
            <a:endParaRPr lang="en-US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17C641D-847B-4C56-A434-5E4A801C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3</a:t>
            </a:fld>
            <a:endParaRPr lang="en-US"/>
          </a:p>
        </p:txBody>
      </p:sp>
      <p:sp>
        <p:nvSpPr>
          <p:cNvPr id="7" name="Текст 2"/>
          <p:cNvSpPr>
            <a:spLocks noGrp="1"/>
          </p:cNvSpPr>
          <p:nvPr>
            <p:ph type="body" idx="1"/>
          </p:nvPr>
        </p:nvSpPr>
        <p:spPr>
          <a:xfrm>
            <a:off x="478932" y="1611084"/>
            <a:ext cx="8632411" cy="402771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b="0" dirty="0" smtClean="0"/>
              <a:t>The </a:t>
            </a:r>
            <a:r>
              <a:rPr lang="en-US" b="0" dirty="0"/>
              <a:t>main tasks of the course is : </a:t>
            </a:r>
          </a:p>
          <a:p>
            <a:pPr marL="342900" indent="-342900">
              <a:lnSpc>
                <a:spcPct val="100000"/>
              </a:lnSpc>
              <a:buFont typeface="Wingdings" pitchFamily="2" charset="2"/>
              <a:buChar char="Ø"/>
            </a:pPr>
            <a:r>
              <a:rPr lang="en-US" b="0" dirty="0"/>
              <a:t>to give an overview of methodic of  </a:t>
            </a:r>
            <a:r>
              <a:rPr lang="en-US" b="0" dirty="0" smtClean="0"/>
              <a:t>the </a:t>
            </a:r>
            <a:r>
              <a:rPr lang="en-US" b="0" dirty="0"/>
              <a:t>PhD programs, </a:t>
            </a:r>
          </a:p>
          <a:p>
            <a:pPr marL="342900" indent="-342900">
              <a:lnSpc>
                <a:spcPct val="100000"/>
              </a:lnSpc>
              <a:buFont typeface="Wingdings" pitchFamily="2" charset="2"/>
              <a:buChar char="Ø"/>
            </a:pPr>
            <a:r>
              <a:rPr lang="en-US" b="0" dirty="0"/>
              <a:t>planning and accomplishment of individual PhD studies, </a:t>
            </a:r>
          </a:p>
          <a:p>
            <a:pPr marL="342900" indent="-342900">
              <a:lnSpc>
                <a:spcPct val="100000"/>
              </a:lnSpc>
              <a:buFont typeface="Wingdings" pitchFamily="2" charset="2"/>
              <a:buChar char="Ø"/>
            </a:pPr>
            <a:r>
              <a:rPr lang="en-US" b="0" dirty="0"/>
              <a:t>organization of the relationships between the thesis supervisor(s) and colleagues, </a:t>
            </a:r>
          </a:p>
          <a:p>
            <a:pPr marL="342900" indent="-342900">
              <a:lnSpc>
                <a:spcPct val="100000"/>
              </a:lnSpc>
              <a:buFont typeface="Wingdings" pitchFamily="2" charset="2"/>
              <a:buChar char="Ø"/>
            </a:pPr>
            <a:r>
              <a:rPr lang="en-US" b="0" dirty="0"/>
              <a:t>and of the scientific methods for planning and carrying out independent research. </a:t>
            </a:r>
            <a:endParaRPr lang="en-US" b="0" dirty="0" smtClean="0"/>
          </a:p>
          <a:p>
            <a:pPr>
              <a:lnSpc>
                <a:spcPct val="100000"/>
              </a:lnSpc>
            </a:pPr>
            <a:r>
              <a:rPr lang="en-US" b="0" dirty="0" smtClean="0"/>
              <a:t>The </a:t>
            </a:r>
            <a:r>
              <a:rPr lang="en-US" b="0" dirty="0"/>
              <a:t>course further provides basic information on science funding, evaluation of scientists and on science careers.</a:t>
            </a:r>
            <a:endParaRPr lang="ru-RU" b="0" dirty="0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1175657" y="6172200"/>
            <a:ext cx="10124689" cy="699448"/>
          </a:xfrm>
        </p:spPr>
        <p:txBody>
          <a:bodyPr/>
          <a:lstStyle/>
          <a:p>
            <a:pPr algn="l"/>
            <a:r>
              <a:rPr lang="en-US" sz="1600" b="1" i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: SCIENCE METHODOLOGY</a:t>
            </a:r>
            <a:endParaRPr lang="uk-UA" sz="1600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720347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BF27DC6-0749-4A86-961C-AE6865C9B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111" y="159252"/>
            <a:ext cx="9061628" cy="602748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General learning outcomes 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17C641D-847B-4C56-A434-5E4A801C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4</a:t>
            </a:fld>
            <a:endParaRPr lang="en-US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1175657" y="6302828"/>
            <a:ext cx="10124689" cy="468085"/>
          </a:xfrm>
        </p:spPr>
        <p:txBody>
          <a:bodyPr/>
          <a:lstStyle/>
          <a:p>
            <a:pPr algn="l"/>
            <a:r>
              <a:rPr lang="en-US" sz="1600" b="1" i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: SCIENCE METHODOLOGY</a:t>
            </a:r>
            <a:endParaRPr lang="uk-UA" sz="1600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932298646"/>
              </p:ext>
            </p:extLst>
          </p:nvPr>
        </p:nvGraphicFramePr>
        <p:xfrm>
          <a:off x="105228" y="741438"/>
          <a:ext cx="994228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477097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BF27DC6-0749-4A86-961C-AE6865C9B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34680" y="409798"/>
            <a:ext cx="2264228" cy="664259"/>
          </a:xfrm>
        </p:spPr>
        <p:txBody>
          <a:bodyPr>
            <a:normAutofit/>
          </a:bodyPr>
          <a:lstStyle/>
          <a:p>
            <a:r>
              <a:rPr lang="en-US" sz="3700" dirty="0" smtClean="0">
                <a:solidFill>
                  <a:srgbClr val="04777A"/>
                </a:solidFill>
              </a:rPr>
              <a:t>Syllabus</a:t>
            </a:r>
            <a:endParaRPr lang="en-US" sz="3600" dirty="0">
              <a:solidFill>
                <a:srgbClr val="04777A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17C641D-847B-4C56-A434-5E4A801C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5</a:t>
            </a:fld>
            <a:endParaRPr lang="en-US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1175657" y="6172200"/>
            <a:ext cx="10124689" cy="699448"/>
          </a:xfrm>
        </p:spPr>
        <p:txBody>
          <a:bodyPr/>
          <a:lstStyle/>
          <a:p>
            <a:pPr algn="l"/>
            <a:r>
              <a:rPr lang="en-US" sz="1600" b="1" i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: SCIENCE METHODOLOGY</a:t>
            </a:r>
            <a:endParaRPr lang="uk-UA" sz="1600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882" y="2216377"/>
            <a:ext cx="5598796" cy="396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40" y="237417"/>
            <a:ext cx="5613300" cy="396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932" y="1536246"/>
            <a:ext cx="5658568" cy="396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21248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BF27DC6-0749-4A86-961C-AE6865C9B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026" y="228599"/>
            <a:ext cx="4657300" cy="1143001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The course is available on the 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</a:rPr>
              <a:t>KKNU Moodle </a:t>
            </a:r>
            <a:endParaRPr lang="en-US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17C641D-847B-4C56-A434-5E4A801C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6</a:t>
            </a:fld>
            <a:endParaRPr lang="en-US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1175657" y="6172200"/>
            <a:ext cx="10124689" cy="699448"/>
          </a:xfrm>
        </p:spPr>
        <p:txBody>
          <a:bodyPr/>
          <a:lstStyle/>
          <a:p>
            <a:pPr algn="l"/>
            <a:r>
              <a:rPr lang="en-US" sz="1600" b="1" i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: SCIENCE METHODOLOGY</a:t>
            </a:r>
            <a:endParaRPr lang="uk-UA" sz="1600" b="1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026" y="1535350"/>
            <a:ext cx="55718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hlinkClick r:id="rId3"/>
              </a:rPr>
              <a:t>https://</a:t>
            </a:r>
            <a:r>
              <a:rPr lang="en-GB" dirty="0" smtClean="0">
                <a:hlinkClick r:id="rId3"/>
              </a:rPr>
              <a:t>dist.karazin.ua/moodle/course/view.php?id=2290</a:t>
            </a:r>
            <a:endParaRPr lang="en-GB" dirty="0" smtClean="0"/>
          </a:p>
          <a:p>
            <a:endParaRPr lang="ru-RU" dirty="0"/>
          </a:p>
        </p:txBody>
      </p:sp>
      <p:pic>
        <p:nvPicPr>
          <p:cNvPr id="3074" name="Picture 2" descr="E:\НАУКА\INTENSE\от Антона идеи 2020\Презентации курсов\SМ_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04" y="2329616"/>
            <a:ext cx="6413590" cy="3744000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0657" y="297953"/>
            <a:ext cx="3496875" cy="482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Выгнутая вверх стрелка 1"/>
          <p:cNvSpPr/>
          <p:nvPr/>
        </p:nvSpPr>
        <p:spPr>
          <a:xfrm rot="18623845">
            <a:off x="2096615" y="1782955"/>
            <a:ext cx="5598998" cy="69668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1757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BF27DC6-0749-4A86-961C-AE6865C9B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5943" y="86091"/>
            <a:ext cx="9302899" cy="893623"/>
          </a:xfrm>
        </p:spPr>
        <p:txBody>
          <a:bodyPr>
            <a:normAutofit fontScale="92500" lnSpcReduction="20000"/>
          </a:bodyPr>
          <a:lstStyle/>
          <a:p>
            <a:r>
              <a:rPr lang="en-US" sz="3600" dirty="0">
                <a:solidFill>
                  <a:schemeClr val="accent1">
                    <a:lumMod val="75000"/>
                  </a:schemeClr>
                </a:solidFill>
              </a:rPr>
              <a:t>Types and forms of classes, methods of interaction between teacher and 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</a:rPr>
              <a:t>student</a:t>
            </a:r>
            <a:endParaRPr lang="en-US" sz="36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17C641D-847B-4C56-A434-5E4A801C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7</a:t>
            </a:fld>
            <a:endParaRPr lang="en-US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1175657" y="6172200"/>
            <a:ext cx="10124689" cy="699448"/>
          </a:xfrm>
        </p:spPr>
        <p:txBody>
          <a:bodyPr/>
          <a:lstStyle/>
          <a:p>
            <a:pPr algn="l"/>
            <a:r>
              <a:rPr lang="en-US" sz="1600" b="1" smtClean="0"/>
              <a:t>COURSE : SCIENCE METHODOLOGY</a:t>
            </a:r>
            <a:endParaRPr lang="uk-UA" sz="16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326573" y="1121228"/>
            <a:ext cx="9797141" cy="4844143"/>
          </a:xfrm>
        </p:spPr>
        <p:txBody>
          <a:bodyPr>
            <a:normAutofit lnSpcReduction="10000"/>
          </a:bodyPr>
          <a:lstStyle/>
          <a:p>
            <a:r>
              <a:rPr lang="en-US" b="0" dirty="0" smtClean="0"/>
              <a:t>The </a:t>
            </a:r>
            <a:r>
              <a:rPr lang="en-US" b="0" dirty="0"/>
              <a:t>course </a:t>
            </a:r>
            <a:r>
              <a:rPr lang="en-GB" i="1" dirty="0"/>
              <a:t>“Science Methodology”</a:t>
            </a:r>
            <a:r>
              <a:rPr lang="en-GB" dirty="0"/>
              <a:t> </a:t>
            </a:r>
            <a:r>
              <a:rPr lang="en-US" b="0" dirty="0" smtClean="0"/>
              <a:t>is </a:t>
            </a:r>
            <a:r>
              <a:rPr lang="en-US" b="0" dirty="0"/>
              <a:t>studied in the </a:t>
            </a:r>
            <a:r>
              <a:rPr lang="en-US" b="0" dirty="0" smtClean="0"/>
              <a:t>1-st </a:t>
            </a:r>
            <a:r>
              <a:rPr lang="en-US" b="0" dirty="0"/>
              <a:t>semester in PhD program and consists of </a:t>
            </a:r>
            <a:r>
              <a:rPr lang="en-US" b="0" dirty="0" smtClean="0"/>
              <a:t>3 </a:t>
            </a:r>
            <a:r>
              <a:rPr lang="en-US" b="0" dirty="0"/>
              <a:t>sections and ends with the exam.</a:t>
            </a:r>
          </a:p>
          <a:p>
            <a:r>
              <a:rPr lang="en-US" sz="2800" i="1" dirty="0"/>
              <a:t>The course includes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b="0" dirty="0" smtClean="0"/>
              <a:t>theoretical </a:t>
            </a:r>
            <a:r>
              <a:rPr lang="en-US" b="0" dirty="0"/>
              <a:t>material, </a:t>
            </a:r>
            <a:endParaRPr lang="en-US" b="0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en-US" b="0" dirty="0" smtClean="0"/>
              <a:t>practical </a:t>
            </a:r>
            <a:r>
              <a:rPr lang="en-US" b="0" dirty="0"/>
              <a:t>tasks and recommendations for their implementation</a:t>
            </a:r>
            <a:r>
              <a:rPr lang="en-US" b="0" dirty="0" smtClean="0"/>
              <a:t>,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b="0" dirty="0" smtClean="0"/>
              <a:t>questions </a:t>
            </a:r>
            <a:r>
              <a:rPr lang="en-US" b="0" dirty="0"/>
              <a:t>for self-examination </a:t>
            </a:r>
            <a:endParaRPr lang="en-US" b="0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en-US" b="0" dirty="0" smtClean="0"/>
              <a:t>knowledge </a:t>
            </a:r>
            <a:r>
              <a:rPr lang="en-US" b="0" dirty="0"/>
              <a:t>control </a:t>
            </a:r>
            <a:r>
              <a:rPr lang="en-US" b="0" dirty="0" smtClean="0"/>
              <a:t>(examination </a:t>
            </a:r>
            <a:r>
              <a:rPr lang="en-US" b="0" dirty="0"/>
              <a:t>task</a:t>
            </a:r>
            <a:r>
              <a:rPr lang="en-US" b="0" dirty="0" smtClean="0"/>
              <a:t>).</a:t>
            </a:r>
            <a:endParaRPr lang="en-US" b="0" dirty="0"/>
          </a:p>
          <a:p>
            <a:endParaRPr lang="en-US" b="0" dirty="0" smtClean="0"/>
          </a:p>
          <a:p>
            <a:r>
              <a:rPr lang="en-US" b="0" dirty="0" smtClean="0"/>
              <a:t>The </a:t>
            </a:r>
            <a:r>
              <a:rPr lang="en-US" b="0" dirty="0"/>
              <a:t>course consists of a complex of lectures on </a:t>
            </a:r>
            <a:r>
              <a:rPr lang="en-US" b="0" dirty="0" smtClean="0"/>
              <a:t>7 </a:t>
            </a:r>
            <a:r>
              <a:rPr lang="en-US" b="0" dirty="0"/>
              <a:t>topics and </a:t>
            </a:r>
            <a:r>
              <a:rPr lang="en-US" b="0" dirty="0" smtClean="0"/>
              <a:t>3 </a:t>
            </a:r>
            <a:r>
              <a:rPr lang="en-US" b="0" dirty="0"/>
              <a:t>practical tasks, </a:t>
            </a:r>
            <a:r>
              <a:rPr lang="en-US" b="0" dirty="0" smtClean="0"/>
              <a:t>1 Final control works.</a:t>
            </a:r>
            <a:endParaRPr lang="en-US" b="0" dirty="0"/>
          </a:p>
          <a:p>
            <a:endParaRPr lang="en-US" b="0" dirty="0" smtClean="0"/>
          </a:p>
          <a:p>
            <a:r>
              <a:rPr lang="en-US" b="0" dirty="0" smtClean="0"/>
              <a:t>For individual consultations – “Forum” and </a:t>
            </a:r>
            <a:r>
              <a:rPr lang="en-US" b="0" dirty="0"/>
              <a:t>"Chat</a:t>
            </a:r>
            <a:r>
              <a:rPr lang="en-US" b="0" dirty="0" smtClean="0"/>
              <a:t>". 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8422112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17C641D-847B-4C56-A434-5E4A801C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8</a:t>
            </a:fld>
            <a:endParaRPr lang="en-US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1175657" y="6172200"/>
            <a:ext cx="10124689" cy="699448"/>
          </a:xfrm>
        </p:spPr>
        <p:txBody>
          <a:bodyPr/>
          <a:lstStyle/>
          <a:p>
            <a:pPr algn="l"/>
            <a:r>
              <a:rPr lang="en-US" sz="1600" b="1" i="1" smtClean="0">
                <a:solidFill>
                  <a:srgbClr val="0058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: SCIENCE METHODOLOGY</a:t>
            </a:r>
            <a:endParaRPr lang="uk-UA" sz="1600" i="1" dirty="0">
              <a:solidFill>
                <a:srgbClr val="0058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73" y="180295"/>
            <a:ext cx="5755340" cy="29520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85" y="3386063"/>
            <a:ext cx="6799365" cy="266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136" y="1099456"/>
            <a:ext cx="5861898" cy="287666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1241" y="4338777"/>
            <a:ext cx="3928050" cy="154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 Placeholder 2">
            <a:extLst>
              <a:ext uri="{FF2B5EF4-FFF2-40B4-BE49-F238E27FC236}">
                <a16:creationId xmlns="" xmlns:a16="http://schemas.microsoft.com/office/drawing/2014/main" id="{4BF27DC6-0749-4A86-961C-AE6865C9B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71241" y="180295"/>
            <a:ext cx="3669409" cy="865015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rgbClr val="04777A"/>
                </a:solidFill>
              </a:rPr>
              <a:t>The course is divided into </a:t>
            </a:r>
            <a:r>
              <a:rPr lang="en-US" sz="2800" dirty="0" smtClean="0">
                <a:solidFill>
                  <a:srgbClr val="04777A"/>
                </a:solidFill>
              </a:rPr>
              <a:t>4 topics:</a:t>
            </a:r>
            <a:endParaRPr lang="en-US" sz="2800" dirty="0">
              <a:solidFill>
                <a:srgbClr val="04777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1739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BF27DC6-0749-4A86-961C-AE6865C9B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1749" y="256212"/>
            <a:ext cx="10040620" cy="614645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rgbClr val="005828"/>
                </a:solidFill>
              </a:rPr>
              <a:t>Each </a:t>
            </a:r>
            <a:r>
              <a:rPr lang="en-US" sz="2800" dirty="0" smtClean="0">
                <a:solidFill>
                  <a:srgbClr val="005828"/>
                </a:solidFill>
              </a:rPr>
              <a:t>topic contains methodological </a:t>
            </a:r>
            <a:r>
              <a:rPr lang="en-US" sz="2800" dirty="0">
                <a:solidFill>
                  <a:srgbClr val="005828"/>
                </a:solidFill>
              </a:rPr>
              <a:t>recommendations for the </a:t>
            </a:r>
            <a:r>
              <a:rPr lang="en-US" sz="2800" dirty="0" smtClean="0">
                <a:solidFill>
                  <a:srgbClr val="005828"/>
                </a:solidFill>
              </a:rPr>
              <a:t>study</a:t>
            </a:r>
            <a:endParaRPr lang="en-US" sz="2800" dirty="0">
              <a:solidFill>
                <a:srgbClr val="00582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17C641D-847B-4C56-A434-5E4A801C3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06463-181E-431C-B1FC-EE1A52AAA484}" type="slidenum">
              <a:rPr lang="en-US" smtClean="0"/>
              <a:t>9</a:t>
            </a:fld>
            <a:endParaRPr lang="en-US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1175657" y="6172200"/>
            <a:ext cx="10124689" cy="699448"/>
          </a:xfrm>
        </p:spPr>
        <p:txBody>
          <a:bodyPr/>
          <a:lstStyle/>
          <a:p>
            <a:pPr algn="l"/>
            <a:r>
              <a:rPr lang="en-US" sz="1600" b="1" i="1" smtClean="0">
                <a:solidFill>
                  <a:srgbClr val="0058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COURSE : SCIENCE METHODOLOGY</a:t>
            </a:r>
            <a:endParaRPr lang="uk-UA" sz="1600" i="1" dirty="0">
              <a:solidFill>
                <a:srgbClr val="0058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3469" y="1026364"/>
            <a:ext cx="5292000" cy="396128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43" y="1026364"/>
            <a:ext cx="4826087" cy="396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363" y="4244703"/>
            <a:ext cx="4562209" cy="190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78903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ark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4049</TotalTime>
  <Words>689</Words>
  <Application>Microsoft Office PowerPoint</Application>
  <PresentationFormat>Широкоэкранный</PresentationFormat>
  <Paragraphs>108</Paragraphs>
  <Slides>18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Algerian</vt:lpstr>
      <vt:lpstr>Arial</vt:lpstr>
      <vt:lpstr>Calibri</vt:lpstr>
      <vt:lpstr>Calibri Light</vt:lpstr>
      <vt:lpstr>Wingdings</vt:lpstr>
      <vt:lpstr>Dark Theme</vt:lpstr>
      <vt:lpstr>SCIENCE  Methodology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Artem Gamaiun</dc:creator>
  <cp:lastModifiedBy>Учетная запись Майкрософт</cp:lastModifiedBy>
  <cp:revision>312</cp:revision>
  <dcterms:created xsi:type="dcterms:W3CDTF">2018-03-23T19:47:02Z</dcterms:created>
  <dcterms:modified xsi:type="dcterms:W3CDTF">2021-03-12T15:16:22Z</dcterms:modified>
</cp:coreProperties>
</file>