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77" r:id="rId3"/>
    <p:sldId id="291" r:id="rId4"/>
    <p:sldId id="314" r:id="rId5"/>
    <p:sldId id="319" r:id="rId6"/>
    <p:sldId id="320" r:id="rId7"/>
    <p:sldId id="301" r:id="rId8"/>
    <p:sldId id="321" r:id="rId9"/>
    <p:sldId id="290" r:id="rId10"/>
    <p:sldId id="292" r:id="rId11"/>
    <p:sldId id="279" r:id="rId12"/>
    <p:sldId id="316" r:id="rId13"/>
    <p:sldId id="322" r:id="rId14"/>
    <p:sldId id="283" r:id="rId15"/>
    <p:sldId id="295" r:id="rId16"/>
    <p:sldId id="281" r:id="rId17"/>
    <p:sldId id="306" r:id="rId18"/>
    <p:sldId id="304" r:id="rId19"/>
    <p:sldId id="308" r:id="rId20"/>
    <p:sldId id="285" r:id="rId21"/>
    <p:sldId id="311" r:id="rId22"/>
    <p:sldId id="324" r:id="rId23"/>
    <p:sldId id="296" r:id="rId24"/>
    <p:sldId id="307" r:id="rId25"/>
    <p:sldId id="289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9458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err="1"/>
              <a:t>Бакалаврат</a:t>
            </a:r>
            <a:r>
              <a:rPr lang="ru-RU" dirty="0"/>
              <a:t> – 138 (</a:t>
            </a:r>
            <a:r>
              <a:rPr lang="ru-RU" b="0" dirty="0"/>
              <a:t>121</a:t>
            </a:r>
            <a:r>
              <a:rPr lang="ru-RU" dirty="0"/>
              <a:t>) </a:t>
            </a:r>
            <a:r>
              <a:rPr lang="ru-RU" dirty="0" err="1"/>
              <a:t>осіб</a:t>
            </a:r>
            <a:endParaRPr lang="ru-RU" dirty="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Всі ОП бакалаврату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1 курс</c:v>
                </c:pt>
                <c:pt idx="1">
                  <c:v>2 курс</c:v>
                </c:pt>
                <c:pt idx="2">
                  <c:v>3 курс</c:v>
                </c:pt>
                <c:pt idx="3">
                  <c:v>4 курс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44</c:v>
                </c:pt>
                <c:pt idx="1">
                  <c:v>27</c:v>
                </c:pt>
                <c:pt idx="2">
                  <c:v>39</c:v>
                </c:pt>
                <c:pt idx="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67-4B16-B406-05595A1B22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800" baseline="0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5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099369841059796E-2"/>
          <c:y val="0.10016425823487313"/>
          <c:w val="0.90144070974708934"/>
          <c:h val="0.802353735257874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тис. грн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</c:spPr>
          <c:invertIfNegative val="0"/>
          <c:dLbls>
            <c:dLbl>
              <c:idx val="0"/>
              <c:numFmt formatCode="#,##0" sourceLinked="0"/>
              <c:spPr/>
              <c:txPr>
                <a:bodyPr/>
                <a:lstStyle/>
                <a:p>
                  <a:pPr>
                    <a:defRPr sz="1400" b="1" i="0" baseline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31B-48FD-84E3-DBA8A0BB69D1}"/>
                </c:ext>
              </c:extLst>
            </c:dLbl>
            <c:dLbl>
              <c:idx val="1"/>
              <c:numFmt formatCode="#,##0" sourceLinked="0"/>
              <c:spPr/>
              <c:txPr>
                <a:bodyPr/>
                <a:lstStyle/>
                <a:p>
                  <a:pPr>
                    <a:defRPr sz="1400" b="1" i="0" baseline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31B-48FD-84E3-DBA8A0BB69D1}"/>
                </c:ext>
              </c:extLst>
            </c:dLbl>
            <c:dLbl>
              <c:idx val="2"/>
              <c:numFmt formatCode="#,##0" sourceLinked="0"/>
              <c:spPr/>
              <c:txPr>
                <a:bodyPr/>
                <a:lstStyle/>
                <a:p>
                  <a:pPr>
                    <a:defRPr sz="1400" b="1" i="0" baseline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131B-48FD-84E3-DBA8A0BB69D1}"/>
                </c:ext>
              </c:extLst>
            </c:dLbl>
            <c:dLbl>
              <c:idx val="3"/>
              <c:numFmt formatCode="#,##0" sourceLinked="0"/>
              <c:spPr/>
              <c:txPr>
                <a:bodyPr/>
                <a:lstStyle/>
                <a:p>
                  <a:pPr algn="ctr">
                    <a:defRPr lang="ru-RU" sz="14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31B-48FD-84E3-DBA8A0BB69D1}"/>
                </c:ext>
              </c:extLst>
            </c:dLbl>
            <c:dLbl>
              <c:idx val="4"/>
              <c:numFmt formatCode="#,##0" sourceLinked="0"/>
              <c:spPr/>
              <c:txPr>
                <a:bodyPr/>
                <a:lstStyle/>
                <a:p>
                  <a:pPr algn="ctr">
                    <a:defRPr lang="ru-RU" sz="14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131B-48FD-84E3-DBA8A0BB69D1}"/>
                </c:ext>
              </c:extLst>
            </c:dLbl>
            <c:dLbl>
              <c:idx val="5"/>
              <c:numFmt formatCode="#,##0" sourceLinked="0"/>
              <c:spPr/>
              <c:txPr>
                <a:bodyPr/>
                <a:lstStyle/>
                <a:p>
                  <a:pPr algn="ctr">
                    <a:defRPr lang="ru-RU" sz="14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131B-48FD-84E3-DBA8A0BB69D1}"/>
                </c:ext>
              </c:extLst>
            </c:dLbl>
            <c:dLbl>
              <c:idx val="6"/>
              <c:numFmt formatCode="#,##0" sourceLinked="0"/>
              <c:spPr/>
              <c:txPr>
                <a:bodyPr/>
                <a:lstStyle/>
                <a:p>
                  <a:pPr algn="ctr">
                    <a:defRPr lang="ru-RU" sz="14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131B-48FD-84E3-DBA8A0BB69D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Лист1!$A$2:$A$14</c:f>
              <c:numCache>
                <c:formatCode>General</c:formatCod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23</c:v>
                </c:pt>
                <c:pt idx="1">
                  <c:v>23</c:v>
                </c:pt>
                <c:pt idx="2">
                  <c:v>42</c:v>
                </c:pt>
                <c:pt idx="3">
                  <c:v>45</c:v>
                </c:pt>
                <c:pt idx="4">
                  <c:v>47</c:v>
                </c:pt>
                <c:pt idx="5">
                  <c:v>50</c:v>
                </c:pt>
                <c:pt idx="6">
                  <c:v>51</c:v>
                </c:pt>
                <c:pt idx="7" formatCode="#,##0.00">
                  <c:v>54</c:v>
                </c:pt>
                <c:pt idx="8">
                  <c:v>48</c:v>
                </c:pt>
                <c:pt idx="9">
                  <c:v>37</c:v>
                </c:pt>
                <c:pt idx="10">
                  <c:v>51</c:v>
                </c:pt>
                <c:pt idx="11">
                  <c:v>34</c:v>
                </c:pt>
                <c:pt idx="12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31B-48FD-84E3-DBA8A0BB69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8619776"/>
        <c:axId val="228637312"/>
      </c:barChart>
      <c:catAx>
        <c:axId val="228619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 lang="ru-RU" sz="12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637312"/>
        <c:crosses val="autoZero"/>
        <c:auto val="1"/>
        <c:lblAlgn val="ctr"/>
        <c:lblOffset val="100"/>
        <c:noMultiLvlLbl val="0"/>
      </c:catAx>
      <c:valAx>
        <c:axId val="228637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 lang="ru-RU" sz="1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619776"/>
        <c:crosses val="autoZero"/>
        <c:crossBetween val="between"/>
      </c:valAx>
    </c:plotArea>
    <c:plotVisOnly val="1"/>
    <c:dispBlanksAs val="gap"/>
    <c:showDLblsOverMax val="0"/>
  </c:chart>
  <c:spPr>
    <a:gradFill rotWithShape="1">
      <a:gsLst>
        <a:gs pos="0">
          <a:schemeClr val="accent1">
            <a:tint val="50000"/>
            <a:satMod val="180000"/>
            <a:lumMod val="100000"/>
          </a:schemeClr>
        </a:gs>
        <a:gs pos="40000">
          <a:schemeClr val="accent1">
            <a:tint val="60000"/>
            <a:satMod val="130000"/>
            <a:lumMod val="100000"/>
          </a:schemeClr>
        </a:gs>
        <a:gs pos="100000">
          <a:schemeClr val="accent1">
            <a:tint val="96000"/>
            <a:lumMod val="108000"/>
          </a:schemeClr>
        </a:gs>
      </a:gsLst>
      <a:lin ang="5400000" scaled="0"/>
    </a:gradFill>
    <a:ln w="9525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err="1"/>
              <a:t>Магістратура</a:t>
            </a:r>
            <a:r>
              <a:rPr lang="ru-RU" dirty="0"/>
              <a:t> – 47 (</a:t>
            </a:r>
            <a:r>
              <a:rPr lang="ru-RU" b="0" dirty="0"/>
              <a:t>41</a:t>
            </a:r>
            <a:r>
              <a:rPr lang="ru-RU" dirty="0"/>
              <a:t>) </a:t>
            </a:r>
            <a:r>
              <a:rPr lang="ru-RU" dirty="0" err="1"/>
              <a:t>осіб</a:t>
            </a:r>
            <a:endParaRPr lang="ru-RU" dirty="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Всі ОП магістратури</c:v>
                </c:pt>
              </c:strCache>
            </c:strRef>
          </c:tx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1 курс</c:v>
                </c:pt>
                <c:pt idx="1">
                  <c:v>2 курс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8F-4F53-AFF8-517B237817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800" baseline="0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5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err="1"/>
              <a:t>Асп</a:t>
            </a:r>
            <a:r>
              <a:rPr lang="uk-UA" dirty="0"/>
              <a:t>і</a:t>
            </a:r>
            <a:r>
              <a:rPr lang="ru-RU" dirty="0" err="1"/>
              <a:t>рантура</a:t>
            </a:r>
            <a:r>
              <a:rPr lang="ru-RU" dirty="0"/>
              <a:t> – 12 (</a:t>
            </a:r>
            <a:r>
              <a:rPr lang="ru-RU" b="0" dirty="0"/>
              <a:t>4</a:t>
            </a:r>
            <a:r>
              <a:rPr lang="ru-RU" dirty="0"/>
              <a:t>) ос</a:t>
            </a:r>
            <a:r>
              <a:rPr lang="uk-UA" dirty="0"/>
              <a:t>і</a:t>
            </a:r>
            <a:r>
              <a:rPr lang="ru-RU" dirty="0"/>
              <a:t>б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Всі ОП бакалаврату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1 курс</c:v>
                </c:pt>
                <c:pt idx="1">
                  <c:v>2 курс</c:v>
                </c:pt>
                <c:pt idx="2">
                  <c:v>3 курс</c:v>
                </c:pt>
                <c:pt idx="3">
                  <c:v>4 курс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68-4384-B839-D85507C120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800" baseline="0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5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err="1"/>
              <a:t>Бакалаврат</a:t>
            </a:r>
            <a:r>
              <a:rPr lang="ru-RU" dirty="0"/>
              <a:t> – 27 </a:t>
            </a:r>
            <a:r>
              <a:rPr lang="ru-RU" dirty="0" err="1"/>
              <a:t>осіб</a:t>
            </a:r>
            <a:endParaRPr lang="ru-RU" dirty="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Всі ОП бакалаврату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1 курс</c:v>
                </c:pt>
                <c:pt idx="1">
                  <c:v>2 курс</c:v>
                </c:pt>
                <c:pt idx="2">
                  <c:v>3 курс</c:v>
                </c:pt>
                <c:pt idx="3">
                  <c:v>4 курс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7</c:v>
                </c:pt>
                <c:pt idx="2">
                  <c:v>10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67-4B16-B406-05595A1B22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800" baseline="0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5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err="1"/>
              <a:t>Магістратура</a:t>
            </a:r>
            <a:r>
              <a:rPr lang="ru-RU" dirty="0"/>
              <a:t> – 11 </a:t>
            </a:r>
            <a:r>
              <a:rPr lang="ru-RU" dirty="0" err="1"/>
              <a:t>осіб</a:t>
            </a:r>
            <a:endParaRPr lang="ru-RU" dirty="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Всі ОП магістратури</c:v>
                </c:pt>
              </c:strCache>
            </c:strRef>
          </c:tx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1 курс</c:v>
                </c:pt>
                <c:pt idx="1">
                  <c:v>2 курс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8F-4F53-AFF8-517B237817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800" baseline="0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5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dirty="0"/>
              <a:t>101 </a:t>
            </a:r>
            <a:r>
              <a:rPr lang="ru-RU" dirty="0" err="1"/>
              <a:t>Бакалаври</a:t>
            </a:r>
            <a:r>
              <a:rPr lang="ru-RU" dirty="0"/>
              <a:t>, </a:t>
            </a:r>
            <a:r>
              <a:rPr lang="ru-RU" dirty="0" err="1"/>
              <a:t>денна</a:t>
            </a:r>
            <a:endParaRPr lang="ru-RU" dirty="0"/>
          </a:p>
        </c:rich>
      </c:tx>
      <c:layout>
        <c:manualLayout>
          <c:xMode val="edge"/>
          <c:yMode val="edge"/>
          <c:x val="0.3937155296460868"/>
          <c:y val="8.096501301721077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949626060084063"/>
          <c:y val="0.12685467475934681"/>
          <c:w val="0.35231124768591338"/>
          <c:h val="0.75510908090766382"/>
        </c:manualLayout>
      </c:layout>
      <c:pieChart>
        <c:varyColors val="1"/>
        <c:ser>
          <c:idx val="0"/>
          <c:order val="0"/>
          <c:tx>
            <c:strRef>
              <c:f>'Бакалаври денна'!$B$1</c:f>
              <c:strCache>
                <c:ptCount val="1"/>
                <c:pt idx="0">
                  <c:v>Бакалаври, денна</c:v>
                </c:pt>
              </c:strCache>
            </c:strRef>
          </c:tx>
          <c:explosion val="25"/>
          <c:dLbls>
            <c:dLbl>
              <c:idx val="1"/>
              <c:spPr/>
              <c:txPr>
                <a:bodyPr/>
                <a:lstStyle/>
                <a:p>
                  <a:pPr>
                    <a:defRPr sz="1400" b="1" i="0" normalizeH="1" baseline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95-4F16-A906-F009AD95FE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'Бакалаври денна'!$A$2:$A$3</c:f>
              <c:strCache>
                <c:ptCount val="2"/>
                <c:pt idx="0">
                  <c:v>Бюджет</c:v>
                </c:pt>
                <c:pt idx="1">
                  <c:v>Контракт</c:v>
                </c:pt>
              </c:strCache>
            </c:strRef>
          </c:cat>
          <c:val>
            <c:numRef>
              <c:f>'Бакалаври денна'!$B$2:$B$3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95-4F16-A906-F009AD95FE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4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dirty="0"/>
              <a:t>201</a:t>
            </a:r>
            <a:r>
              <a:rPr lang="ru-RU" baseline="0" dirty="0"/>
              <a:t> </a:t>
            </a:r>
            <a:r>
              <a:rPr lang="ru-RU" baseline="0" dirty="0" err="1"/>
              <a:t>Бакалаври</a:t>
            </a:r>
            <a:r>
              <a:rPr lang="ru-RU" dirty="0"/>
              <a:t>, </a:t>
            </a:r>
            <a:r>
              <a:rPr lang="ru-RU" dirty="0" err="1"/>
              <a:t>денна</a:t>
            </a:r>
            <a:endParaRPr lang="ru-RU" dirty="0"/>
          </a:p>
        </c:rich>
      </c:tx>
      <c:layout>
        <c:manualLayout>
          <c:xMode val="edge"/>
          <c:yMode val="edge"/>
          <c:x val="0.40583787593728199"/>
          <c:y val="5.878994214318067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345474364414883"/>
          <c:y val="9.8632203259466894E-2"/>
          <c:w val="0.33178440100462425"/>
          <c:h val="0.7784172485108492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Магістри, денна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Бюджет</c:v>
                </c:pt>
                <c:pt idx="1">
                  <c:v>Контракт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</c:v>
                </c:pt>
                <c:pt idx="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23-437B-A8B5-819F16C8F1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8351968178399125"/>
          <c:y val="0.48365161807418222"/>
          <c:w val="0.29913251897330168"/>
          <c:h val="0.33488640151094323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5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dirty="0"/>
              <a:t>101 Маг</a:t>
            </a:r>
            <a:r>
              <a:rPr lang="uk-UA" dirty="0"/>
              <a:t>і</a:t>
            </a:r>
            <a:r>
              <a:rPr lang="ru-RU" dirty="0" err="1"/>
              <a:t>стри</a:t>
            </a:r>
            <a:r>
              <a:rPr lang="ru-RU" dirty="0"/>
              <a:t>, </a:t>
            </a:r>
            <a:r>
              <a:rPr lang="ru-RU" dirty="0" err="1"/>
              <a:t>денна</a:t>
            </a:r>
            <a:endParaRPr lang="ru-RU" dirty="0"/>
          </a:p>
        </c:rich>
      </c:tx>
      <c:layout>
        <c:manualLayout>
          <c:xMode val="edge"/>
          <c:yMode val="edge"/>
          <c:x val="0.4608013547010853"/>
          <c:y val="8.230566974039921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389184884330142E-2"/>
          <c:y val="0.1809891493537755"/>
          <c:w val="0.3625663246692567"/>
          <c:h val="0.734231381698329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101 магістри, денна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4.2774439891996967E-2"/>
                  <c:y val="7.9366181535384953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A7-472E-AC5C-CDFCC00A1B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Бюджет</c:v>
                </c:pt>
                <c:pt idx="1">
                  <c:v>Контракт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A7-472E-AC5C-CDFCC00A1B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4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dirty="0"/>
              <a:t>101 </a:t>
            </a:r>
            <a:r>
              <a:rPr lang="ru-RU" dirty="0" err="1"/>
              <a:t>Магістри</a:t>
            </a:r>
            <a:r>
              <a:rPr lang="ru-RU" dirty="0"/>
              <a:t>, </a:t>
            </a:r>
            <a:r>
              <a:rPr lang="ru-RU" dirty="0" err="1"/>
              <a:t>заочна</a:t>
            </a:r>
            <a:endParaRPr lang="ru-RU" dirty="0"/>
          </a:p>
        </c:rich>
      </c:tx>
      <c:layout>
        <c:manualLayout>
          <c:xMode val="edge"/>
          <c:yMode val="edge"/>
          <c:x val="0.52235455879133363"/>
          <c:y val="8.083592563789208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672967487853612"/>
          <c:y val="0.19374930563270748"/>
          <c:w val="0.29367214768770206"/>
          <c:h val="0.7474609302670073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Магістри, заочна</c:v>
                </c:pt>
              </c:strCache>
            </c:strRef>
          </c:tx>
          <c:explosion val="3"/>
          <c:dPt>
            <c:idx val="0"/>
            <c:bubble3D val="0"/>
            <c:explosion val="20"/>
            <c:extLst>
              <c:ext xmlns:c16="http://schemas.microsoft.com/office/drawing/2014/chart" uri="{C3380CC4-5D6E-409C-BE32-E72D297353CC}">
                <c16:uniqueId val="{00000000-FB28-4057-995B-BE8BA78EC97A}"/>
              </c:ext>
            </c:extLst>
          </c:dPt>
          <c:dLbls>
            <c:dLbl>
              <c:idx val="0"/>
              <c:layout>
                <c:manualLayout>
                  <c:x val="-3.0447300331716696E-2"/>
                  <c:y val="2.2928007999111211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28-4057-995B-BE8BA78EC9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Бюджет</c:v>
                </c:pt>
                <c:pt idx="1">
                  <c:v>Контракт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28-4057-995B-BE8BA78EC9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5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684139-8E6B-4AA8-8CD4-2DA038DBB278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3E22C54-1703-46B8-9238-35766856E469}" type="pres">
      <dgm:prSet presAssocID="{21684139-8E6B-4AA8-8CD4-2DA038DBB278}" presName="Name0" presStyleCnt="0">
        <dgm:presLayoutVars>
          <dgm:chMax val="2"/>
          <dgm:chPref val="2"/>
          <dgm:animLvl val="lvl"/>
        </dgm:presLayoutVars>
      </dgm:prSet>
      <dgm:spPr/>
    </dgm:pt>
  </dgm:ptLst>
  <dgm:cxnLst>
    <dgm:cxn modelId="{822016B1-7243-4D0E-A280-C75F9CA7D207}" type="presOf" srcId="{21684139-8E6B-4AA8-8CD4-2DA038DBB278}" destId="{83E22C54-1703-46B8-9238-35766856E469}" srcOrd="0" destOrd="0" presId="urn:microsoft.com/office/officeart/2009/layout/ReverseList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F8573-F482-4454-9152-4F286C8483CF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683D7-C797-48E7-94AC-9145CF5B5B7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765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8416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8" name="Google Shape;27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6063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9965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8e6e5519a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8e6e5519a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139E7-C682-4BB1-AF3B-BDBAE171645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828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8529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139E7-C682-4BB1-AF3B-BDBAE171645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655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139E7-C682-4BB1-AF3B-BDBAE171645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874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139E7-C682-4BB1-AF3B-BDBAE171645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828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139E7-C682-4BB1-AF3B-BDBAE171645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606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139E7-C682-4BB1-AF3B-BDBAE171645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828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4218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4A9535-41C9-4001-A8DA-B4F273594F92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D3B4B8-AC10-4D53-B6DF-76C8EED1B30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15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4A9535-41C9-4001-A8DA-B4F273594F92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D3B4B8-AC10-4D53-B6DF-76C8EED1B30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003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4A9535-41C9-4001-A8DA-B4F273594F92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D3B4B8-AC10-4D53-B6DF-76C8EED1B30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338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4A9535-41C9-4001-A8DA-B4F273594F92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D3B4B8-AC10-4D53-B6DF-76C8EED1B30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687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4A9535-41C9-4001-A8DA-B4F273594F92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D3B4B8-AC10-4D53-B6DF-76C8EED1B30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3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4A9535-41C9-4001-A8DA-B4F273594F92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D3B4B8-AC10-4D53-B6DF-76C8EED1B30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273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4A9535-41C9-4001-A8DA-B4F273594F92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D3B4B8-AC10-4D53-B6DF-76C8EED1B30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694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4A9535-41C9-4001-A8DA-B4F273594F92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D3B4B8-AC10-4D53-B6DF-76C8EED1B30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568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4A9535-41C9-4001-A8DA-B4F273594F92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D3B4B8-AC10-4D53-B6DF-76C8EED1B30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931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4A9535-41C9-4001-A8DA-B4F273594F92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D3B4B8-AC10-4D53-B6DF-76C8EED1B30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990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38176"/>
          </a:xfrm>
          <a:prstGeom prst="rect">
            <a:avLst/>
          </a:prstGeom>
          <a:solidFill>
            <a:srgbClr val="0036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72" y="111157"/>
            <a:ext cx="3486151" cy="101013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6429375"/>
            <a:ext cx="12192000" cy="428624"/>
          </a:xfrm>
          <a:prstGeom prst="rect">
            <a:avLst/>
          </a:prstGeom>
          <a:solidFill>
            <a:srgbClr val="EFC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1247775"/>
            <a:ext cx="12192000" cy="0"/>
          </a:xfrm>
          <a:prstGeom prst="line">
            <a:avLst/>
          </a:prstGeom>
          <a:ln w="15875">
            <a:solidFill>
              <a:srgbClr val="0036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9134475" y="468589"/>
            <a:ext cx="3057525" cy="333375"/>
          </a:xfrm>
          <a:prstGeom prst="rect">
            <a:avLst/>
          </a:prstGeom>
          <a:solidFill>
            <a:srgbClr val="EFC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66372" y="794037"/>
            <a:ext cx="1105925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solidFill>
                  <a:srgbClr val="00367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Каразінський навчально-науковий інститут екології</a:t>
            </a:r>
            <a:endParaRPr lang="ru-RU" sz="2400" b="0" cap="none" spc="0" dirty="0">
              <a:ln w="0"/>
              <a:solidFill>
                <a:srgbClr val="00367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419850"/>
            <a:ext cx="12192000" cy="0"/>
          </a:xfrm>
          <a:prstGeom prst="line">
            <a:avLst/>
          </a:prstGeom>
          <a:ln w="15875">
            <a:solidFill>
              <a:srgbClr val="0036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09850" y="6381386"/>
            <a:ext cx="2463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367C"/>
                </a:solidFill>
                <a:latin typeface="Calibri" pitchFamily="34" charset="0"/>
              </a:rPr>
              <a:t>ecology.karazin.ua</a:t>
            </a:r>
            <a:r>
              <a:rPr lang="en-US" sz="2400" dirty="0">
                <a:latin typeface="Calibri" pitchFamily="34" charset="0"/>
              </a:rPr>
              <a:t>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397" y="6464380"/>
            <a:ext cx="364919" cy="3649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874316" y="6441855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367C"/>
                </a:solidFill>
              </a:rPr>
              <a:t>ecokarazin</a:t>
            </a:r>
            <a:endParaRPr lang="ru-RU" b="1" dirty="0">
              <a:solidFill>
                <a:srgbClr val="00367C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2" y="6466699"/>
            <a:ext cx="355022" cy="3518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5464" y="6441856"/>
            <a:ext cx="1308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367C"/>
                </a:solidFill>
              </a:rPr>
              <a:t>eco_karazina</a:t>
            </a:r>
            <a:endParaRPr lang="ru-RU" b="1" dirty="0">
              <a:solidFill>
                <a:srgbClr val="00367C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01" y="6453376"/>
            <a:ext cx="387179" cy="3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3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0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luddovk.univer.kharkov.ua/" TargetMode="External"/><Relationship Id="rId2" Type="http://schemas.openxmlformats.org/officeDocument/2006/relationships/hyperlink" Target="http://visnecology.univer.kharkov.ua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9.png"/><Relationship Id="rId5" Type="http://schemas.openxmlformats.org/officeDocument/2006/relationships/image" Target="../media/image26.jpeg"/><Relationship Id="rId10" Type="http://schemas.openxmlformats.org/officeDocument/2006/relationships/image" Target="../media/image28.emf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cology.karazin.ua/kafedra-ekologii-ta-neoekologii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http://ecomonitoring.karazin.ua/" TargetMode="External"/><Relationship Id="rId4" Type="http://schemas.openxmlformats.org/officeDocument/2006/relationships/hyperlink" Target="http://ecobezpeka.karazin.ua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5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7.png"/><Relationship Id="rId21" Type="http://schemas.openxmlformats.org/officeDocument/2006/relationships/image" Target="../media/image54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3.xml"/><Relationship Id="rId5" Type="http://schemas.openxmlformats.org/officeDocument/2006/relationships/image" Target="../media/image5.pn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1504" y="1628800"/>
            <a:ext cx="9144000" cy="2387600"/>
          </a:xfrm>
        </p:spPr>
        <p:txBody>
          <a:bodyPr/>
          <a:lstStyle/>
          <a:p>
            <a:r>
              <a:rPr lang="ru-RU" sz="3200" dirty="0">
                <a:latin typeface="+mn-lt"/>
              </a:rPr>
              <a:t>Підсумки роботи НН</a:t>
            </a:r>
            <a:r>
              <a:rPr lang="uk-UA" sz="3200" dirty="0">
                <a:latin typeface="+mn-lt"/>
              </a:rPr>
              <a:t>І </a:t>
            </a:r>
            <a:r>
              <a:rPr lang="ru-RU" sz="3200" dirty="0">
                <a:latin typeface="+mn-lt"/>
              </a:rPr>
              <a:t>екології</a:t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> у 20</a:t>
            </a:r>
            <a:r>
              <a:rPr lang="en-US" sz="3200" dirty="0">
                <a:latin typeface="+mn-lt"/>
              </a:rPr>
              <a:t>22</a:t>
            </a:r>
            <a:r>
              <a:rPr lang="ru-RU" sz="3200" dirty="0">
                <a:latin typeface="+mn-lt"/>
              </a:rPr>
              <a:t>-20</a:t>
            </a:r>
            <a:r>
              <a:rPr lang="en-US" sz="3200" dirty="0">
                <a:latin typeface="+mn-lt"/>
              </a:rPr>
              <a:t>23</a:t>
            </a:r>
            <a:r>
              <a:rPr lang="ru-RU" sz="3200" dirty="0">
                <a:latin typeface="+mn-lt"/>
              </a:rPr>
              <a:t> н.р. </a:t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>та пріоритетні завдання </a:t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>на 20</a:t>
            </a:r>
            <a:r>
              <a:rPr lang="en-US" sz="3200" dirty="0">
                <a:latin typeface="+mn-lt"/>
              </a:rPr>
              <a:t>23</a:t>
            </a:r>
            <a:r>
              <a:rPr lang="ru-RU" sz="3200" dirty="0">
                <a:latin typeface="+mn-lt"/>
              </a:rPr>
              <a:t>-202</a:t>
            </a:r>
            <a:r>
              <a:rPr lang="en-US" sz="3200" dirty="0">
                <a:latin typeface="+mn-lt"/>
              </a:rPr>
              <a:t>4</a:t>
            </a:r>
            <a:r>
              <a:rPr lang="ru-RU" sz="3200" dirty="0">
                <a:latin typeface="+mn-lt"/>
              </a:rPr>
              <a:t> н.р.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717032"/>
            <a:ext cx="9144000" cy="1540768"/>
          </a:xfrm>
        </p:spPr>
        <p:txBody>
          <a:bodyPr/>
          <a:lstStyle/>
          <a:p>
            <a:endParaRPr lang="uk-UA" altLang="ru-RU" b="1" dirty="0">
              <a:solidFill>
                <a:srgbClr val="000000"/>
              </a:solidFill>
              <a:latin typeface="+mn-lt"/>
              <a:cs typeface="Arial" charset="0"/>
            </a:endParaRPr>
          </a:p>
          <a:p>
            <a:pPr algn="r"/>
            <a:endParaRPr lang="uk-UA" altLang="ru-RU" b="1" dirty="0">
              <a:solidFill>
                <a:srgbClr val="000000"/>
              </a:solidFill>
              <a:latin typeface="+mn-lt"/>
              <a:cs typeface="Arial" charset="0"/>
            </a:endParaRPr>
          </a:p>
          <a:p>
            <a:pPr algn="r"/>
            <a:r>
              <a:rPr lang="uk-UA" altLang="ru-RU" b="1" dirty="0">
                <a:solidFill>
                  <a:srgbClr val="000000"/>
                </a:solidFill>
                <a:latin typeface="+mn-lt"/>
                <a:cs typeface="Arial" charset="0"/>
              </a:rPr>
              <a:t>Звіт директора Ганни ТІТЕНКО </a:t>
            </a:r>
            <a:endParaRPr lang="ru-RU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54946" y="5589240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2</a:t>
            </a:r>
            <a:r>
              <a:rPr lang="en-US" dirty="0"/>
              <a:t>6</a:t>
            </a:r>
            <a:r>
              <a:rPr lang="ru-RU" dirty="0"/>
              <a:t> вересня 202</a:t>
            </a:r>
            <a:r>
              <a:rPr lang="uk-UA" dirty="0"/>
              <a:t>3</a:t>
            </a:r>
            <a:r>
              <a:rPr lang="ru-RU" dirty="0"/>
              <a:t> р.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296729"/>
            <a:ext cx="1999544" cy="68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ижний колонтитул 3"/>
          <p:cNvSpPr txBox="1">
            <a:spLocks/>
          </p:cNvSpPr>
          <p:nvPr/>
        </p:nvSpPr>
        <p:spPr>
          <a:xfrm>
            <a:off x="5231904" y="404664"/>
            <a:ext cx="4320480" cy="57547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KARAZIN INSTITUTE OF ENVIRONMENTAL SCIENCES:</a:t>
            </a:r>
            <a:endParaRPr lang="uk-UA" sz="1200" b="1" dirty="0">
              <a:solidFill>
                <a:schemeClr val="accent4">
                  <a:lumMod val="60000"/>
                  <a:lumOff val="40000"/>
                </a:schemeClr>
              </a:solidFill>
              <a:cs typeface="Aharoni" panose="02010803020104030203" pitchFamily="2" charset="-79"/>
            </a:endParaRPr>
          </a:p>
          <a:p>
            <a:r>
              <a:rPr lang="en-US" sz="1300" b="1" dirty="0">
                <a:solidFill>
                  <a:schemeClr val="accent5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MODERN IN CLASSICS</a:t>
            </a:r>
            <a:endParaRPr lang="ru-RU" sz="1300" b="1" dirty="0">
              <a:solidFill>
                <a:schemeClr val="accent5">
                  <a:lumMod val="75000"/>
                </a:schemeClr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87411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51384" y="1484783"/>
            <a:ext cx="11017224" cy="98644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>
                <a:latin typeface="+mn-lt"/>
              </a:rPr>
              <a:t>Випуски</a:t>
            </a:r>
            <a:r>
              <a:rPr lang="ru-RU" sz="2800" b="1" dirty="0">
                <a:latin typeface="+mn-lt"/>
              </a:rPr>
              <a:t> </a:t>
            </a:r>
            <a:r>
              <a:rPr lang="ru-RU" sz="2800" b="1" dirty="0" err="1">
                <a:latin typeface="+mn-lt"/>
              </a:rPr>
              <a:t>бакалаврів</a:t>
            </a:r>
            <a:r>
              <a:rPr lang="ru-RU" sz="2800" b="1" dirty="0">
                <a:latin typeface="+mn-lt"/>
              </a:rPr>
              <a:t> та </a:t>
            </a:r>
            <a:r>
              <a:rPr lang="ru-RU" sz="2800" b="1" dirty="0" err="1">
                <a:latin typeface="+mn-lt"/>
              </a:rPr>
              <a:t>магістрів</a:t>
            </a:r>
            <a:r>
              <a:rPr lang="ru-RU" sz="2800" b="1" dirty="0">
                <a:latin typeface="+mn-lt"/>
              </a:rPr>
              <a:t> </a:t>
            </a:r>
            <a:br>
              <a:rPr lang="ru-RU" sz="2800" b="1" dirty="0">
                <a:latin typeface="+mn-lt"/>
              </a:rPr>
            </a:br>
            <a:r>
              <a:rPr lang="ru-RU" sz="2800" b="1" dirty="0">
                <a:latin typeface="+mn-lt"/>
              </a:rPr>
              <a:t>за </a:t>
            </a:r>
            <a:r>
              <a:rPr lang="ru-RU" sz="2800" b="1" dirty="0" err="1">
                <a:latin typeface="+mn-lt"/>
              </a:rPr>
              <a:t>спеціальністю</a:t>
            </a:r>
            <a:r>
              <a:rPr lang="ru-RU" sz="2800" b="1" dirty="0">
                <a:latin typeface="+mn-lt"/>
              </a:rPr>
              <a:t> 101 «</a:t>
            </a:r>
            <a:r>
              <a:rPr lang="ru-RU" sz="2800" b="1" dirty="0" err="1">
                <a:latin typeface="+mn-lt"/>
              </a:rPr>
              <a:t>Екологія</a:t>
            </a:r>
            <a:r>
              <a:rPr lang="ru-RU" sz="2800" b="1" dirty="0">
                <a:latin typeface="+mn-lt"/>
              </a:rPr>
              <a:t>» у 2022–2023 </a:t>
            </a:r>
            <a:r>
              <a:rPr lang="ru-RU" sz="2800" b="1" dirty="0" err="1">
                <a:latin typeface="+mn-lt"/>
              </a:rPr>
              <a:t>н.р</a:t>
            </a:r>
            <a:r>
              <a:rPr lang="ru-RU" sz="2800" b="1" dirty="0">
                <a:latin typeface="+mn-lt"/>
              </a:rPr>
              <a:t>.</a:t>
            </a:r>
            <a:r>
              <a:rPr lang="uk-UA" sz="2800" b="1" dirty="0">
                <a:solidFill>
                  <a:schemeClr val="tx1"/>
                </a:solidFill>
                <a:latin typeface="+mn-lt"/>
              </a:rPr>
              <a:t> </a:t>
            </a:r>
            <a:endParaRPr lang="ru-RU" sz="2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194706"/>
            <a:ext cx="1999544" cy="68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ижний колонтитул 3"/>
          <p:cNvSpPr txBox="1">
            <a:spLocks/>
          </p:cNvSpPr>
          <p:nvPr/>
        </p:nvSpPr>
        <p:spPr>
          <a:xfrm>
            <a:off x="5231904" y="404664"/>
            <a:ext cx="4320480" cy="57547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KARAZIN INSTITUTE OF ENVIRONMENTAL SCIENCES:</a:t>
            </a:r>
            <a:endParaRPr lang="uk-UA" sz="1200" b="1" dirty="0">
              <a:solidFill>
                <a:schemeClr val="accent4">
                  <a:lumMod val="60000"/>
                  <a:lumOff val="40000"/>
                </a:schemeClr>
              </a:solidFill>
              <a:cs typeface="Aharoni" panose="02010803020104030203" pitchFamily="2" charset="-79"/>
            </a:endParaRPr>
          </a:p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MODERN IN CLASSICS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A9C266B-777D-4887-B79C-126B56842BE5}"/>
              </a:ext>
            </a:extLst>
          </p:cNvPr>
          <p:cNvSpPr/>
          <p:nvPr/>
        </p:nvSpPr>
        <p:spPr>
          <a:xfrm>
            <a:off x="149877" y="2596464"/>
            <a:ext cx="4176464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Випуск</a:t>
            </a:r>
            <a:r>
              <a:rPr lang="ru-RU" dirty="0"/>
              <a:t> </a:t>
            </a:r>
            <a:r>
              <a:rPr lang="ru-RU" b="1" dirty="0" err="1"/>
              <a:t>бакалаврів</a:t>
            </a:r>
            <a:r>
              <a:rPr lang="ru-RU" dirty="0" err="1"/>
              <a:t>-екологів</a:t>
            </a:r>
            <a:r>
              <a:rPr lang="en-US" dirty="0"/>
              <a:t> </a:t>
            </a:r>
            <a:endParaRPr lang="uk-UA" dirty="0"/>
          </a:p>
          <a:p>
            <a:r>
              <a:rPr lang="uk-UA" b="1" dirty="0"/>
              <a:t>2022 р</a:t>
            </a:r>
            <a:r>
              <a:rPr lang="uk-UA" dirty="0"/>
              <a:t>.</a:t>
            </a:r>
            <a:r>
              <a:rPr lang="en-US" dirty="0"/>
              <a:t> - </a:t>
            </a:r>
            <a:r>
              <a:rPr lang="ru-RU" b="1" dirty="0"/>
              <a:t>31</a:t>
            </a:r>
            <a:r>
              <a:rPr lang="en-US" b="1" dirty="0"/>
              <a:t> </a:t>
            </a:r>
            <a:r>
              <a:rPr lang="ru-RU" b="1" dirty="0"/>
              <a:t>ос</a:t>
            </a:r>
            <a:r>
              <a:rPr lang="uk-UA" b="1" dirty="0" err="1"/>
              <a:t>оба</a:t>
            </a:r>
            <a:r>
              <a:rPr lang="ru-RU" dirty="0"/>
              <a:t>, </a:t>
            </a:r>
          </a:p>
          <a:p>
            <a:r>
              <a:rPr lang="ru-RU" dirty="0"/>
              <a:t>у т. ч.: 20 </a:t>
            </a:r>
            <a:r>
              <a:rPr lang="ru-RU" dirty="0" err="1"/>
              <a:t>осіб</a:t>
            </a:r>
            <a:r>
              <a:rPr lang="ru-RU" dirty="0"/>
              <a:t> д.ф.н. та 11 </a:t>
            </a:r>
            <a:r>
              <a:rPr lang="ru-RU" dirty="0" err="1"/>
              <a:t>осіб</a:t>
            </a:r>
            <a:r>
              <a:rPr lang="ru-RU" dirty="0"/>
              <a:t> з. ф. н.</a:t>
            </a:r>
          </a:p>
          <a:p>
            <a:r>
              <a:rPr lang="uk-UA" b="1" dirty="0"/>
              <a:t>2023 р.</a:t>
            </a:r>
            <a:r>
              <a:rPr lang="en-US" dirty="0"/>
              <a:t> - </a:t>
            </a:r>
            <a:r>
              <a:rPr lang="ru-RU" b="1" dirty="0"/>
              <a:t>21</a:t>
            </a:r>
            <a:r>
              <a:rPr lang="en-US" b="1" dirty="0"/>
              <a:t> </a:t>
            </a:r>
            <a:r>
              <a:rPr lang="ru-RU" b="1" dirty="0"/>
              <a:t>ос</a:t>
            </a:r>
            <a:r>
              <a:rPr lang="uk-UA" b="1" dirty="0" err="1"/>
              <a:t>оба</a:t>
            </a:r>
            <a:r>
              <a:rPr lang="ru-RU" dirty="0"/>
              <a:t>, </a:t>
            </a:r>
          </a:p>
          <a:p>
            <a:r>
              <a:rPr lang="ru-RU" dirty="0"/>
              <a:t>у т. ч.: 17 </a:t>
            </a:r>
            <a:r>
              <a:rPr lang="ru-RU" dirty="0" err="1"/>
              <a:t>осіб</a:t>
            </a:r>
            <a:r>
              <a:rPr lang="ru-RU" dirty="0"/>
              <a:t> д.ф.н. та 4 особи </a:t>
            </a:r>
            <a:r>
              <a:rPr lang="ru-RU" dirty="0" err="1"/>
              <a:t>з.ф.н</a:t>
            </a:r>
            <a:r>
              <a:rPr lang="ru-RU" dirty="0"/>
              <a:t>.</a:t>
            </a:r>
          </a:p>
        </p:txBody>
      </p:sp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F9807458-2DF7-8C23-C2BF-16EFA75B72C1}"/>
              </a:ext>
            </a:extLst>
          </p:cNvPr>
          <p:cNvSpPr/>
          <p:nvPr/>
        </p:nvSpPr>
        <p:spPr>
          <a:xfrm>
            <a:off x="141998" y="4215620"/>
            <a:ext cx="4176464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Випуск</a:t>
            </a:r>
            <a:r>
              <a:rPr lang="ru-RU" dirty="0"/>
              <a:t> </a:t>
            </a:r>
            <a:r>
              <a:rPr lang="ru-RU" b="1" dirty="0" err="1"/>
              <a:t>магістрів</a:t>
            </a:r>
            <a:r>
              <a:rPr lang="ru-RU" dirty="0" err="1"/>
              <a:t>-екологів</a:t>
            </a:r>
            <a:r>
              <a:rPr lang="en-US" dirty="0"/>
              <a:t>  - </a:t>
            </a:r>
            <a:endParaRPr lang="uk-UA" dirty="0"/>
          </a:p>
          <a:p>
            <a:r>
              <a:rPr lang="uk-UA" b="1" dirty="0"/>
              <a:t>2021 р. - </a:t>
            </a:r>
            <a:r>
              <a:rPr lang="ru-RU" b="1" dirty="0"/>
              <a:t>13</a:t>
            </a:r>
            <a:r>
              <a:rPr lang="en-US" b="1" dirty="0"/>
              <a:t> </a:t>
            </a:r>
            <a:r>
              <a:rPr lang="ru-RU" b="1" dirty="0"/>
              <a:t>ос</a:t>
            </a:r>
            <a:r>
              <a:rPr lang="uk-UA" b="1" dirty="0" err="1"/>
              <a:t>іб</a:t>
            </a:r>
            <a:r>
              <a:rPr lang="ru-RU" dirty="0"/>
              <a:t>, </a:t>
            </a:r>
          </a:p>
          <a:p>
            <a:r>
              <a:rPr lang="ru-RU" dirty="0"/>
              <a:t>у т. ч.: </a:t>
            </a:r>
            <a:r>
              <a:rPr lang="ru-RU" b="1" dirty="0"/>
              <a:t>10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 д.ф.н. та </a:t>
            </a:r>
            <a:r>
              <a:rPr lang="ru-RU" b="1" dirty="0"/>
              <a:t>3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 </a:t>
            </a:r>
            <a:r>
              <a:rPr lang="ru-RU" dirty="0" err="1"/>
              <a:t>з.ф.н</a:t>
            </a:r>
            <a:r>
              <a:rPr lang="ru-RU" dirty="0"/>
              <a:t>.</a:t>
            </a:r>
          </a:p>
          <a:p>
            <a:r>
              <a:rPr lang="uk-UA" b="1" dirty="0"/>
              <a:t>2022 р. - </a:t>
            </a:r>
            <a:r>
              <a:rPr lang="ru-RU" b="1" dirty="0"/>
              <a:t>16</a:t>
            </a:r>
            <a:r>
              <a:rPr lang="en-US" b="1" dirty="0"/>
              <a:t> </a:t>
            </a:r>
            <a:r>
              <a:rPr lang="ru-RU" b="1" dirty="0"/>
              <a:t>ос</a:t>
            </a:r>
            <a:r>
              <a:rPr lang="uk-UA" b="1" dirty="0" err="1"/>
              <a:t>іб</a:t>
            </a:r>
            <a:r>
              <a:rPr lang="ru-RU" dirty="0"/>
              <a:t>, </a:t>
            </a:r>
          </a:p>
          <a:p>
            <a:r>
              <a:rPr lang="ru-RU" dirty="0"/>
              <a:t>у т. ч.: </a:t>
            </a:r>
            <a:r>
              <a:rPr lang="ru-RU" b="1" dirty="0"/>
              <a:t>10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 д.ф.н. та </a:t>
            </a:r>
            <a:r>
              <a:rPr lang="ru-RU" b="1" dirty="0"/>
              <a:t>6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 </a:t>
            </a:r>
            <a:r>
              <a:rPr lang="ru-RU" dirty="0" err="1"/>
              <a:t>з.ф.н</a:t>
            </a:r>
            <a:r>
              <a:rPr lang="ru-RU" dirty="0"/>
              <a:t>.</a:t>
            </a:r>
          </a:p>
          <a:p>
            <a:r>
              <a:rPr lang="uk-UA" b="1" dirty="0"/>
              <a:t>2023 р. (план) - </a:t>
            </a:r>
            <a:r>
              <a:rPr lang="ru-RU" b="1" dirty="0"/>
              <a:t>34</a:t>
            </a:r>
            <a:r>
              <a:rPr lang="en-US" b="1" dirty="0"/>
              <a:t> </a:t>
            </a:r>
            <a:r>
              <a:rPr lang="ru-RU" b="1" dirty="0"/>
              <a:t>ос</a:t>
            </a:r>
            <a:r>
              <a:rPr lang="uk-UA" b="1" dirty="0" err="1"/>
              <a:t>оби</a:t>
            </a:r>
            <a:r>
              <a:rPr lang="ru-RU" dirty="0"/>
              <a:t>, </a:t>
            </a:r>
          </a:p>
          <a:p>
            <a:r>
              <a:rPr lang="ru-RU" dirty="0"/>
              <a:t>у т. ч.: </a:t>
            </a:r>
            <a:r>
              <a:rPr lang="ru-RU" b="1" dirty="0"/>
              <a:t>30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 д.ф.н. та </a:t>
            </a:r>
            <a:r>
              <a:rPr lang="ru-RU" b="1" dirty="0"/>
              <a:t>4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 </a:t>
            </a:r>
            <a:r>
              <a:rPr lang="ru-RU" dirty="0" err="1"/>
              <a:t>з.ф.н</a:t>
            </a:r>
            <a:r>
              <a:rPr lang="ru-RU" dirty="0"/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94A919-0FF7-DC84-DC07-45B3F635B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832" y="2448380"/>
            <a:ext cx="3690962" cy="22088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E2650E-80FC-7DE2-E525-3D4B29968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4959" y="2871398"/>
            <a:ext cx="2089582" cy="27861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EDBBBD-5BCB-0D05-6C3F-A91DB86E7A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3473" y="4183430"/>
            <a:ext cx="3506744" cy="22088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7ED6AE-FE6A-F466-7EF1-0344429438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4411" y="2388254"/>
            <a:ext cx="2058642" cy="36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59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397" y="6464380"/>
            <a:ext cx="364919" cy="3649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2" y="6466699"/>
            <a:ext cx="355022" cy="35185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71464" y="1824851"/>
            <a:ext cx="10801200" cy="15881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81000">
              <a:lnSpc>
                <a:spcPct val="80000"/>
              </a:lnSpc>
              <a:spcBef>
                <a:spcPct val="20000"/>
              </a:spcBef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uk-UA" altLang="ru-RU" sz="1800" b="1" kern="1200" dirty="0">
                <a:solidFill>
                  <a:srgbClr val="C00000"/>
                </a:solidFill>
                <a:latin typeface="Verdana"/>
              </a:rPr>
              <a:t>100%</a:t>
            </a:r>
            <a:r>
              <a:rPr lang="uk-UA" altLang="ru-RU" sz="1800" kern="1200" dirty="0">
                <a:solidFill>
                  <a:srgbClr val="3E3D2D"/>
                </a:solidFill>
                <a:latin typeface="Verdana"/>
              </a:rPr>
              <a:t>  навчальних дисциплін –</a:t>
            </a:r>
            <a:r>
              <a:rPr lang="en-US" altLang="ru-RU" sz="1800" kern="1200" dirty="0">
                <a:solidFill>
                  <a:srgbClr val="3E3D2D"/>
                </a:solidFill>
                <a:latin typeface="Verdana"/>
              </a:rPr>
              <a:t>  </a:t>
            </a:r>
            <a:r>
              <a:rPr lang="uk-UA" altLang="ru-RU" sz="1800" kern="1200" dirty="0">
                <a:solidFill>
                  <a:srgbClr val="3E3D2D"/>
                </a:solidFill>
                <a:latin typeface="Verdana"/>
              </a:rPr>
              <a:t>повністю (або частково) розроблені дистанційні курси в </a:t>
            </a:r>
            <a:r>
              <a:rPr lang="en-US" altLang="ru-RU" sz="1800" kern="1200" dirty="0">
                <a:solidFill>
                  <a:srgbClr val="3E3D2D"/>
                </a:solidFill>
                <a:latin typeface="Verdana"/>
              </a:rPr>
              <a:t>LMS Moodle</a:t>
            </a:r>
            <a:r>
              <a:rPr lang="uk-UA" altLang="ru-RU" sz="1800" kern="1200" dirty="0">
                <a:solidFill>
                  <a:srgbClr val="3E3D2D"/>
                </a:solidFill>
                <a:latin typeface="Verdana"/>
              </a:rPr>
              <a:t>. Загальна кількість ДК в системі – </a:t>
            </a:r>
            <a:r>
              <a:rPr lang="uk-UA" altLang="ru-RU" sz="1800" b="1" kern="1200" dirty="0">
                <a:solidFill>
                  <a:srgbClr val="C00000"/>
                </a:solidFill>
                <a:latin typeface="Verdana"/>
              </a:rPr>
              <a:t>156</a:t>
            </a:r>
            <a:r>
              <a:rPr lang="uk-UA" altLang="ru-RU" sz="1800" kern="1200" dirty="0">
                <a:solidFill>
                  <a:srgbClr val="3E3D2D"/>
                </a:solidFill>
                <a:latin typeface="Verdana"/>
              </a:rPr>
              <a:t>. </a:t>
            </a:r>
          </a:p>
          <a:p>
            <a:pPr marL="342900" indent="-381000">
              <a:lnSpc>
                <a:spcPct val="80000"/>
              </a:lnSpc>
              <a:spcBef>
                <a:spcPct val="20000"/>
              </a:spcBef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uk-UA" altLang="zh-CN" b="1" dirty="0">
                <a:solidFill>
                  <a:srgbClr val="C00000"/>
                </a:solidFill>
                <a:latin typeface="Verdana"/>
                <a:ea typeface="微软雅黑"/>
              </a:rPr>
              <a:t>130</a:t>
            </a:r>
            <a:r>
              <a:rPr lang="en-US" altLang="zh-CN" b="1" dirty="0">
                <a:solidFill>
                  <a:srgbClr val="C00000"/>
                </a:solidFill>
                <a:latin typeface="Verdana"/>
                <a:ea typeface="微软雅黑"/>
              </a:rPr>
              <a:t> </a:t>
            </a:r>
            <a:r>
              <a:rPr lang="uk-UA" altLang="ru-RU" dirty="0">
                <a:solidFill>
                  <a:srgbClr val="3E3D2D"/>
                </a:solidFill>
                <a:latin typeface="Verdana"/>
              </a:rPr>
              <a:t>дистанційних курсів відкриті для студентів</a:t>
            </a:r>
          </a:p>
          <a:p>
            <a:pPr marL="342900" indent="-381000">
              <a:lnSpc>
                <a:spcPct val="80000"/>
              </a:lnSpc>
              <a:spcBef>
                <a:spcPct val="20000"/>
              </a:spcBef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uk-UA" altLang="zh-CN" b="1" dirty="0">
                <a:solidFill>
                  <a:srgbClr val="C00000"/>
                </a:solidFill>
                <a:latin typeface="Verdana"/>
                <a:ea typeface="微软雅黑"/>
              </a:rPr>
              <a:t>35</a:t>
            </a:r>
            <a:r>
              <a:rPr lang="en-US" altLang="zh-CN" b="1" dirty="0">
                <a:solidFill>
                  <a:srgbClr val="C00000"/>
                </a:solidFill>
                <a:latin typeface="Verdana"/>
                <a:ea typeface="微软雅黑"/>
              </a:rPr>
              <a:t> </a:t>
            </a:r>
            <a:r>
              <a:rPr lang="uk-UA" altLang="ru-RU" dirty="0">
                <a:solidFill>
                  <a:srgbClr val="3E3D2D"/>
                </a:solidFill>
                <a:latin typeface="Verdana"/>
              </a:rPr>
              <a:t>сертифікованих дистанційних курси (4 місце в університеті)</a:t>
            </a:r>
            <a:endParaRPr lang="uk-UA" altLang="ru-RU" sz="1800" kern="1200" dirty="0">
              <a:solidFill>
                <a:srgbClr val="3E3D2D"/>
              </a:solidFill>
              <a:latin typeface="Verdana"/>
            </a:endParaRPr>
          </a:p>
          <a:p>
            <a:pPr marL="342900" lvl="0" indent="-381000">
              <a:lnSpc>
                <a:spcPct val="80000"/>
              </a:lnSpc>
              <a:spcBef>
                <a:spcPct val="20000"/>
              </a:spcBef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uk-UA" altLang="ru-RU" sz="1800" b="1" kern="1200" dirty="0">
                <a:solidFill>
                  <a:srgbClr val="C00000"/>
                </a:solidFill>
                <a:latin typeface="Verdana"/>
              </a:rPr>
              <a:t>10% дисциплін </a:t>
            </a:r>
            <a:r>
              <a:rPr lang="uk-UA" altLang="ru-RU" sz="1800" kern="1200" dirty="0">
                <a:solidFill>
                  <a:srgbClr val="3E3D2D"/>
                </a:solidFill>
                <a:latin typeface="Verdana"/>
              </a:rPr>
              <a:t>підготовки  бакалаврів та магістрів викладаються повністю або частково на англійській мові.</a:t>
            </a:r>
          </a:p>
        </p:txBody>
      </p:sp>
      <p:sp>
        <p:nvSpPr>
          <p:cNvPr id="15" name="Google Shape;117;p3"/>
          <p:cNvSpPr txBox="1"/>
          <p:nvPr/>
        </p:nvSpPr>
        <p:spPr>
          <a:xfrm>
            <a:off x="3249110" y="1183192"/>
            <a:ext cx="8456932" cy="573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ru-RU" sz="3200" b="1" dirty="0">
                <a:solidFill>
                  <a:srgbClr val="00206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Times New Roman"/>
                <a:cs typeface="Times New Roman"/>
                <a:sym typeface="Times New Roman"/>
              </a:rPr>
              <a:t>Освітній процес: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Times New Roman"/>
                <a:cs typeface="Times New Roman"/>
                <a:sym typeface="Times New Roman"/>
              </a:rPr>
              <a:t>традиц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Times New Roman"/>
                <a:cs typeface="Times New Roman"/>
                <a:sym typeface="Times New Roman"/>
              </a:rPr>
              <a:t>ійне та сучасне</a:t>
            </a:r>
            <a:endParaRPr sz="20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544" y="296728"/>
            <a:ext cx="1999544" cy="68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ижний колонтитул 3"/>
          <p:cNvSpPr txBox="1">
            <a:spLocks/>
          </p:cNvSpPr>
          <p:nvPr/>
        </p:nvSpPr>
        <p:spPr>
          <a:xfrm>
            <a:off x="5231904" y="404664"/>
            <a:ext cx="4320480" cy="57547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KARAZIN INSTITUTE OF ENVIRONMENTAL SCIENCES:</a:t>
            </a:r>
            <a:endParaRPr lang="uk-UA" sz="1200" b="1" dirty="0">
              <a:solidFill>
                <a:schemeClr val="accent4">
                  <a:lumMod val="60000"/>
                  <a:lumOff val="40000"/>
                </a:schemeClr>
              </a:solidFill>
              <a:cs typeface="Aharoni" panose="02010803020104030203" pitchFamily="2" charset="-79"/>
            </a:endParaRPr>
          </a:p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MODERN IN CLASSICS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7652" y="3651560"/>
            <a:ext cx="10801199" cy="2031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81000">
              <a:lnSpc>
                <a:spcPct val="80000"/>
              </a:lnSpc>
              <a:spcBef>
                <a:spcPct val="20000"/>
              </a:spcBef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ru-RU" altLang="ru-RU" b="1" dirty="0">
                <a:solidFill>
                  <a:srgbClr val="C00000"/>
                </a:solidFill>
                <a:latin typeface="Verdana"/>
              </a:rPr>
              <a:t>10 </a:t>
            </a:r>
            <a:r>
              <a:rPr lang="ru-RU" altLang="ru-RU" dirty="0">
                <a:solidFill>
                  <a:schemeClr val="tx1"/>
                </a:solidFill>
                <a:latin typeface="Verdana"/>
              </a:rPr>
              <a:t>навчальних курсів та </a:t>
            </a:r>
            <a:r>
              <a:rPr lang="ru-RU" altLang="ru-RU" b="1" dirty="0">
                <a:solidFill>
                  <a:srgbClr val="C00000"/>
                </a:solidFill>
                <a:latin typeface="Verdana"/>
              </a:rPr>
              <a:t>4 </a:t>
            </a:r>
            <a:r>
              <a:rPr lang="ru-RU" altLang="ru-RU" dirty="0">
                <a:solidFill>
                  <a:schemeClr val="tx1"/>
                </a:solidFill>
                <a:latin typeface="Verdana"/>
              </a:rPr>
              <a:t>масивних відкритих</a:t>
            </a:r>
            <a:r>
              <a:rPr lang="ru-RU" altLang="ru-RU" b="1" dirty="0">
                <a:solidFill>
                  <a:schemeClr val="tx1"/>
                </a:solidFill>
                <a:latin typeface="Verdana"/>
              </a:rPr>
              <a:t> </a:t>
            </a:r>
            <a:r>
              <a:rPr lang="ru-RU" altLang="ru-RU" b="1" dirty="0">
                <a:solidFill>
                  <a:srgbClr val="C00000"/>
                </a:solidFill>
                <a:latin typeface="Verdana"/>
              </a:rPr>
              <a:t>он-лайн курсів </a:t>
            </a:r>
            <a:r>
              <a:rPr lang="ru-RU" altLang="ru-RU" dirty="0">
                <a:solidFill>
                  <a:schemeClr val="tx1"/>
                </a:solidFill>
                <a:latin typeface="Verdana"/>
              </a:rPr>
              <a:t>для ОНП 103 «Науки про Землю».</a:t>
            </a:r>
            <a:endParaRPr lang="uk-UA" altLang="ru-RU" sz="1800" kern="1200" dirty="0">
              <a:solidFill>
                <a:schemeClr val="tx1"/>
              </a:solidFill>
              <a:latin typeface="Verdana"/>
            </a:endParaRPr>
          </a:p>
          <a:p>
            <a:pPr marL="342900" indent="-381000">
              <a:lnSpc>
                <a:spcPct val="80000"/>
              </a:lnSpc>
              <a:spcBef>
                <a:spcPct val="20000"/>
              </a:spcBef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uk-UA" altLang="ru-RU" sz="1800" b="1" kern="1200" dirty="0">
                <a:solidFill>
                  <a:srgbClr val="C00000"/>
                </a:solidFill>
                <a:latin typeface="Verdana"/>
              </a:rPr>
              <a:t>100%</a:t>
            </a:r>
            <a:r>
              <a:rPr lang="uk-UA" altLang="ru-RU" sz="1800" kern="1200" dirty="0">
                <a:solidFill>
                  <a:srgbClr val="3E3D2D"/>
                </a:solidFill>
                <a:latin typeface="Verdana"/>
              </a:rPr>
              <a:t>  навчальних дисциплін </a:t>
            </a:r>
            <a:r>
              <a:rPr lang="uk-UA" altLang="ru-RU" dirty="0">
                <a:solidFill>
                  <a:srgbClr val="3E3D2D"/>
                </a:solidFill>
                <a:latin typeface="Verdana"/>
              </a:rPr>
              <a:t>мають</a:t>
            </a:r>
            <a:r>
              <a:rPr lang="en-US" altLang="ru-RU" sz="1800" kern="1200" dirty="0">
                <a:solidFill>
                  <a:srgbClr val="3E3D2D"/>
                </a:solidFill>
                <a:latin typeface="Verdana"/>
              </a:rPr>
              <a:t>  </a:t>
            </a:r>
            <a:r>
              <a:rPr lang="uk-UA" altLang="ru-RU" dirty="0">
                <a:solidFill>
                  <a:srgbClr val="3E3D2D"/>
                </a:solidFill>
                <a:latin typeface="Verdana"/>
              </a:rPr>
              <a:t>Е-відомості відвідуваності та успішності у загальному доступі </a:t>
            </a:r>
            <a:endParaRPr lang="uk-UA" altLang="ru-RU" sz="1800" kern="1200" dirty="0">
              <a:solidFill>
                <a:srgbClr val="3E3D2D"/>
              </a:solidFill>
              <a:latin typeface="Verdana"/>
            </a:endParaRPr>
          </a:p>
          <a:p>
            <a:pPr marL="342900" indent="-381000">
              <a:lnSpc>
                <a:spcPct val="80000"/>
              </a:lnSpc>
              <a:spcBef>
                <a:spcPct val="20000"/>
              </a:spcBef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ru-RU" altLang="ru-RU" b="1" dirty="0">
                <a:solidFill>
                  <a:srgbClr val="C00000"/>
                </a:solidFill>
                <a:latin typeface="Verdana"/>
                <a:ea typeface="微软雅黑"/>
              </a:rPr>
              <a:t>Зведен</a:t>
            </a:r>
            <a:r>
              <a:rPr lang="uk-UA" altLang="ru-RU" b="1" dirty="0">
                <a:solidFill>
                  <a:srgbClr val="C00000"/>
                </a:solidFill>
                <a:latin typeface="Verdana"/>
                <a:ea typeface="微软雅黑"/>
              </a:rPr>
              <a:t>і Е -відомості </a:t>
            </a:r>
            <a:r>
              <a:rPr lang="uk-UA" altLang="ru-RU" dirty="0">
                <a:solidFill>
                  <a:srgbClr val="3E3D2D"/>
                </a:solidFill>
                <a:latin typeface="Verdana"/>
              </a:rPr>
              <a:t>відвідуваності та успішності – контроль та прийняття коригуючих рішень деканатом та Вченою радою інституту </a:t>
            </a:r>
          </a:p>
          <a:p>
            <a:pPr marL="342900" indent="-381000">
              <a:lnSpc>
                <a:spcPct val="80000"/>
              </a:lnSpc>
              <a:spcBef>
                <a:spcPct val="20000"/>
              </a:spcBef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uk-UA" altLang="zh-CN" b="1" dirty="0">
                <a:solidFill>
                  <a:srgbClr val="C00000"/>
                </a:solidFill>
                <a:latin typeface="Verdana"/>
                <a:ea typeface="微软雅黑"/>
              </a:rPr>
              <a:t>Постійна комунікація зі студентами </a:t>
            </a:r>
            <a:r>
              <a:rPr lang="uk-UA" altLang="zh-CN" dirty="0">
                <a:solidFill>
                  <a:srgbClr val="3E3D2D"/>
                </a:solidFill>
                <a:latin typeface="Verdana"/>
              </a:rPr>
              <a:t>у чатах та месенджерах (телеграм, інстаграм, фейсбук)</a:t>
            </a:r>
            <a:endParaRPr lang="uk-UA" altLang="ru-RU" sz="1800" kern="1200" dirty="0">
              <a:solidFill>
                <a:srgbClr val="3E3D2D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73759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397" y="6464380"/>
            <a:ext cx="364919" cy="3649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2" y="6466699"/>
            <a:ext cx="355022" cy="351855"/>
          </a:xfrm>
          <a:prstGeom prst="rect">
            <a:avLst/>
          </a:prstGeom>
        </p:spPr>
      </p:pic>
      <p:sp>
        <p:nvSpPr>
          <p:cNvPr id="15" name="Google Shape;117;p3"/>
          <p:cNvSpPr txBox="1"/>
          <p:nvPr/>
        </p:nvSpPr>
        <p:spPr>
          <a:xfrm>
            <a:off x="2417384" y="1443706"/>
            <a:ext cx="8456932" cy="573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ru-RU" sz="3200" b="1" dirty="0">
                <a:solidFill>
                  <a:srgbClr val="00206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Times New Roman"/>
                <a:cs typeface="Times New Roman"/>
                <a:sym typeface="Times New Roman"/>
              </a:rPr>
              <a:t>Освітній процес: 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Times New Roman"/>
                <a:cs typeface="Times New Roman"/>
                <a:sym typeface="Times New Roman"/>
              </a:rPr>
              <a:t>індикатори якості</a:t>
            </a:r>
            <a:endParaRPr sz="20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544" y="296728"/>
            <a:ext cx="1999544" cy="68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ижний колонтитул 3"/>
          <p:cNvSpPr txBox="1">
            <a:spLocks/>
          </p:cNvSpPr>
          <p:nvPr/>
        </p:nvSpPr>
        <p:spPr>
          <a:xfrm>
            <a:off x="5231904" y="404664"/>
            <a:ext cx="4320480" cy="57547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KARAZIN INSTITUTE OF ENVIRONMENTAL SCIENCES:</a:t>
            </a:r>
            <a:endParaRPr lang="uk-UA" sz="1200" b="1" dirty="0">
              <a:solidFill>
                <a:schemeClr val="accent4">
                  <a:lumMod val="60000"/>
                  <a:lumOff val="40000"/>
                </a:schemeClr>
              </a:solidFill>
              <a:cs typeface="Aharoni" panose="02010803020104030203" pitchFamily="2" charset="-79"/>
            </a:endParaRPr>
          </a:p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MODERN IN CLASSICS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7B31341-C53B-4ADC-BEEB-86F9674F1CA0}"/>
              </a:ext>
            </a:extLst>
          </p:cNvPr>
          <p:cNvSpPr>
            <a:spLocks noGrp="1"/>
          </p:cNvSpPr>
          <p:nvPr/>
        </p:nvSpPr>
        <p:spPr>
          <a:xfrm>
            <a:off x="487953" y="2124233"/>
            <a:ext cx="5024540" cy="378944"/>
          </a:xfrm>
          <a:prstGeom prst="rect">
            <a:avLst/>
          </a:prstGeom>
          <a:gradFill rotWithShape="1">
            <a:gsLst>
              <a:gs pos="0">
                <a:srgbClr val="94C600">
                  <a:tint val="50000"/>
                  <a:satMod val="180000"/>
                  <a:lumMod val="100000"/>
                </a:srgbClr>
              </a:gs>
              <a:gs pos="40000">
                <a:srgbClr val="94C600">
                  <a:tint val="60000"/>
                  <a:satMod val="130000"/>
                  <a:lumMod val="100000"/>
                </a:srgbClr>
              </a:gs>
              <a:gs pos="100000">
                <a:srgbClr val="94C600">
                  <a:tint val="96000"/>
                  <a:lumMod val="108000"/>
                </a:srgbClr>
              </a:gs>
            </a:gsLst>
            <a:lin ang="5400000" scaled="0"/>
          </a:gradFill>
          <a:ln w="9525" cap="flat" cmpd="sng" algn="ctr">
            <a:solidFill>
              <a:srgbClr val="94C600"/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Кількість статей за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участю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студентів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5BAFD5D-7693-4636-9F27-25B066A0DB9C}"/>
              </a:ext>
            </a:extLst>
          </p:cNvPr>
          <p:cNvSpPr/>
          <p:nvPr/>
        </p:nvSpPr>
        <p:spPr>
          <a:xfrm>
            <a:off x="8616280" y="2963231"/>
            <a:ext cx="3371855" cy="11792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СТИПЕНДІЯ ХАРКІВСЬКОГО МІСЬКОГО ГОЛОВИ «ОБДАРОВАНІСТЬ»</a:t>
            </a:r>
            <a:endParaRPr lang="ru-RU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Гладир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Влада (4 курс) </a:t>
            </a:r>
            <a:endParaRPr lang="ru-RU" sz="1400" dirty="0"/>
          </a:p>
        </p:txBody>
      </p:sp>
      <p:graphicFrame>
        <p:nvGraphicFramePr>
          <p:cNvPr id="12" name="Объект 6">
            <a:extLst>
              <a:ext uri="{FF2B5EF4-FFF2-40B4-BE49-F238E27FC236}">
                <a16:creationId xmlns:a16="http://schemas.microsoft.com/office/drawing/2014/main" id="{21744EC0-2197-4678-97DA-BBD6496667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4306698"/>
              </p:ext>
            </p:extLst>
          </p:nvPr>
        </p:nvGraphicFramePr>
        <p:xfrm>
          <a:off x="462304" y="2636912"/>
          <a:ext cx="6929839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59992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4DE9B6-D64D-47F2-B567-6A60F48F1A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6" t="15538" r="2851" b="8716"/>
          <a:stretch/>
        </p:blipFill>
        <p:spPr>
          <a:xfrm>
            <a:off x="8351296" y="1997081"/>
            <a:ext cx="3456384" cy="21062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9C4A39-D3BA-48D0-89E6-69FF006B6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472" y="3107529"/>
            <a:ext cx="2825891" cy="21194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397" y="6464380"/>
            <a:ext cx="364919" cy="3649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2" y="6466699"/>
            <a:ext cx="355022" cy="351855"/>
          </a:xfrm>
          <a:prstGeom prst="rect">
            <a:avLst/>
          </a:prstGeom>
        </p:spPr>
      </p:pic>
      <p:sp>
        <p:nvSpPr>
          <p:cNvPr id="15" name="Google Shape;117;p3"/>
          <p:cNvSpPr txBox="1"/>
          <p:nvPr/>
        </p:nvSpPr>
        <p:spPr>
          <a:xfrm>
            <a:off x="1703512" y="1398175"/>
            <a:ext cx="8888980" cy="573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Times New Roman"/>
                <a:cs typeface="Times New Roman"/>
                <a:sym typeface="Times New Roman"/>
              </a:rPr>
              <a:t>РОБОТА З МАЙБУТНІМИ АБІТУРІЄНТАМИ</a:t>
            </a:r>
            <a:endParaRPr sz="28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544" y="296728"/>
            <a:ext cx="1999544" cy="68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ижний колонтитул 3"/>
          <p:cNvSpPr txBox="1">
            <a:spLocks/>
          </p:cNvSpPr>
          <p:nvPr/>
        </p:nvSpPr>
        <p:spPr>
          <a:xfrm>
            <a:off x="5231904" y="404664"/>
            <a:ext cx="4320480" cy="57547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KARAZIN INSTITUTE OF ENVIRONMENTAL SCIENCES:</a:t>
            </a:r>
            <a:endParaRPr lang="uk-UA" sz="1200" b="1" dirty="0">
              <a:solidFill>
                <a:schemeClr val="accent4">
                  <a:lumMod val="60000"/>
                  <a:lumOff val="40000"/>
                </a:schemeClr>
              </a:solidFill>
              <a:cs typeface="Aharoni" panose="02010803020104030203" pitchFamily="2" charset="-79"/>
            </a:endParaRPr>
          </a:p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MODERN IN CLASSICS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9CC766-8938-4D04-9BA5-68C54AAF14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0802" y="2044012"/>
            <a:ext cx="2954741" cy="16620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6D261B-4F00-4D28-AB50-73B9127174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8588" y="3401197"/>
            <a:ext cx="3117134" cy="29710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2DB4FB-0E77-4967-8178-1A6CB6C2AB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2312" y="2109646"/>
            <a:ext cx="2954740" cy="16828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47EC59-F1D9-4EEA-9048-2D65DA5703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293" y="2240469"/>
            <a:ext cx="2851806" cy="214108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8C7CCF7-FF9A-4ACD-B37C-F5F635F2F08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4326" r="32281" b="15350"/>
          <a:stretch/>
        </p:blipFill>
        <p:spPr>
          <a:xfrm>
            <a:off x="169467" y="4656898"/>
            <a:ext cx="2287981" cy="15265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B6B452B-522B-46CE-9946-2D810CDCA0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39113" y="3772531"/>
            <a:ext cx="1360770" cy="254647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201D69D-CB0C-4643-A25A-6C49DA5216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65150" y="4225980"/>
            <a:ext cx="1770772" cy="192573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922F4ED-CBBB-4C24-8783-C2C17A3253D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066" r="8657" b="7860"/>
          <a:stretch/>
        </p:blipFill>
        <p:spPr>
          <a:xfrm>
            <a:off x="6096000" y="4815852"/>
            <a:ext cx="2486246" cy="154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79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397" y="6464380"/>
            <a:ext cx="364919" cy="3649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2" y="6466699"/>
            <a:ext cx="355022" cy="351855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870" y="296729"/>
            <a:ext cx="1999544" cy="68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65464" y="2373324"/>
            <a:ext cx="6812417" cy="34778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uk-UA" sz="2800" b="1" dirty="0">
                <a:solidFill>
                  <a:prstClr val="black"/>
                </a:solidFill>
              </a:rPr>
              <a:t>Основні результати:</a:t>
            </a:r>
          </a:p>
          <a:p>
            <a:pPr eaLnBrk="1" hangingPunct="1">
              <a:defRPr/>
            </a:pPr>
            <a:r>
              <a:rPr lang="uk-UA" sz="2400" dirty="0">
                <a:solidFill>
                  <a:prstClr val="black"/>
                </a:solidFill>
              </a:rPr>
              <a:t>● </a:t>
            </a:r>
            <a:r>
              <a:rPr lang="ru-RU" sz="2400" dirty="0">
                <a:solidFill>
                  <a:prstClr val="black"/>
                </a:solidFill>
              </a:rPr>
              <a:t>монограф</a:t>
            </a:r>
            <a:r>
              <a:rPr lang="uk-UA" sz="2400" dirty="0">
                <a:solidFill>
                  <a:prstClr val="black"/>
                </a:solidFill>
              </a:rPr>
              <a:t>ії – 3.</a:t>
            </a:r>
            <a:endParaRPr lang="en-US" sz="2400" dirty="0">
              <a:solidFill>
                <a:prstClr val="black"/>
              </a:solidFill>
            </a:endParaRPr>
          </a:p>
          <a:p>
            <a:pPr eaLnBrk="1" hangingPunct="1">
              <a:defRPr/>
            </a:pPr>
            <a:r>
              <a:rPr lang="uk-UA" sz="2400" dirty="0">
                <a:solidFill>
                  <a:prstClr val="black"/>
                </a:solidFill>
              </a:rPr>
              <a:t>●  статей – 124:</a:t>
            </a:r>
          </a:p>
          <a:p>
            <a:pPr lvl="2" eaLnBrk="1" hangingPunct="1">
              <a:defRPr/>
            </a:pPr>
            <a:r>
              <a:rPr lang="uk-UA" sz="2400" dirty="0">
                <a:solidFill>
                  <a:prstClr val="black"/>
                </a:solidFill>
              </a:rPr>
              <a:t> в т.ч. </a:t>
            </a:r>
            <a:r>
              <a:rPr lang="en-US" sz="2400" dirty="0">
                <a:solidFill>
                  <a:prstClr val="black"/>
                </a:solidFill>
              </a:rPr>
              <a:t>SCOPUS</a:t>
            </a:r>
            <a:r>
              <a:rPr lang="uk-UA" sz="2400" dirty="0">
                <a:solidFill>
                  <a:prstClr val="black"/>
                </a:solidFill>
              </a:rPr>
              <a:t> - 26, </a:t>
            </a:r>
            <a:r>
              <a:rPr lang="en-US" sz="2400" dirty="0">
                <a:solidFill>
                  <a:prstClr val="black"/>
                </a:solidFill>
              </a:rPr>
              <a:t>WoS</a:t>
            </a:r>
            <a:r>
              <a:rPr lang="uk-UA" sz="2400" dirty="0">
                <a:solidFill>
                  <a:prstClr val="black"/>
                </a:solidFill>
              </a:rPr>
              <a:t> – 27</a:t>
            </a:r>
          </a:p>
          <a:p>
            <a:pPr eaLnBrk="1" hangingPunct="1">
              <a:defRPr/>
            </a:pPr>
            <a:r>
              <a:rPr lang="uk-UA" sz="2400" dirty="0">
                <a:solidFill>
                  <a:prstClr val="black"/>
                </a:solidFill>
              </a:rPr>
              <a:t>●  тез – </a:t>
            </a:r>
            <a:r>
              <a:rPr lang="en-US" sz="2400" dirty="0">
                <a:solidFill>
                  <a:prstClr val="black"/>
                </a:solidFill>
              </a:rPr>
              <a:t>108</a:t>
            </a:r>
            <a:r>
              <a:rPr lang="uk-UA" sz="2400" dirty="0">
                <a:solidFill>
                  <a:prstClr val="black"/>
                </a:solidFill>
              </a:rPr>
              <a:t>.</a:t>
            </a:r>
          </a:p>
          <a:p>
            <a:pPr eaLnBrk="1" hangingPunct="1">
              <a:defRPr/>
            </a:pPr>
            <a:r>
              <a:rPr lang="uk-UA" sz="2400" dirty="0">
                <a:solidFill>
                  <a:prstClr val="black"/>
                </a:solidFill>
              </a:rPr>
              <a:t>●  проводено конференцій – 5,</a:t>
            </a:r>
          </a:p>
          <a:p>
            <a:pPr eaLnBrk="1" hangingPunct="1">
              <a:defRPr/>
            </a:pPr>
            <a:r>
              <a:rPr lang="uk-UA" sz="2400" dirty="0">
                <a:solidFill>
                  <a:prstClr val="black"/>
                </a:solidFill>
              </a:rPr>
              <a:t>	з них міжнародних –4.</a:t>
            </a:r>
          </a:p>
          <a:p>
            <a:pPr eaLnBrk="1" hangingPunct="1">
              <a:defRPr/>
            </a:pPr>
            <a:r>
              <a:rPr lang="uk-UA" sz="2400" dirty="0">
                <a:solidFill>
                  <a:prstClr val="black"/>
                </a:solidFill>
              </a:rPr>
              <a:t>●  патентів – </a:t>
            </a:r>
            <a:r>
              <a:rPr lang="en-US" sz="2400" dirty="0">
                <a:solidFill>
                  <a:prstClr val="black"/>
                </a:solidFill>
              </a:rPr>
              <a:t>4</a:t>
            </a:r>
            <a:r>
              <a:rPr lang="uk-UA" sz="2400" dirty="0">
                <a:solidFill>
                  <a:prstClr val="black"/>
                </a:solidFill>
              </a:rPr>
              <a:t>.</a:t>
            </a:r>
          </a:p>
          <a:p>
            <a:pPr eaLnBrk="1" hangingPunct="1">
              <a:defRPr/>
            </a:pPr>
            <a:r>
              <a:rPr lang="uk-UA" sz="2400" dirty="0">
                <a:solidFill>
                  <a:prstClr val="black"/>
                </a:solidFill>
              </a:rPr>
              <a:t>● міжнародних грантів – </a:t>
            </a:r>
            <a:r>
              <a:rPr lang="en-US" sz="2400" dirty="0">
                <a:solidFill>
                  <a:prstClr val="black"/>
                </a:solidFill>
              </a:rPr>
              <a:t>4</a:t>
            </a:r>
            <a:r>
              <a:rPr lang="uk-UA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9" name="Google Shape;117;p3"/>
          <p:cNvSpPr txBox="1"/>
          <p:nvPr/>
        </p:nvSpPr>
        <p:spPr>
          <a:xfrm>
            <a:off x="2679628" y="1390187"/>
            <a:ext cx="8888979" cy="57308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ru-RU" sz="3200" b="1" dirty="0">
                <a:solidFill>
                  <a:srgbClr val="00206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Times New Roman"/>
                <a:cs typeface="Times New Roman"/>
                <a:sym typeface="Times New Roman"/>
              </a:rPr>
              <a:t>Наукова робота</a:t>
            </a:r>
            <a:r>
              <a:rPr lang="uk-UA" sz="3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Times New Roman"/>
                <a:cs typeface="Times New Roman"/>
                <a:sym typeface="Times New Roman"/>
              </a:rPr>
              <a:t> в 2022-2023 н.р.</a:t>
            </a:r>
            <a:endParaRPr sz="18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Нижний колонтитул 3"/>
          <p:cNvSpPr txBox="1">
            <a:spLocks/>
          </p:cNvSpPr>
          <p:nvPr/>
        </p:nvSpPr>
        <p:spPr>
          <a:xfrm>
            <a:off x="5231904" y="404664"/>
            <a:ext cx="4320480" cy="57547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KARAZIN INSTITUTE OF ENVIRONMENTAL SCIENCES:</a:t>
            </a:r>
            <a:endParaRPr lang="uk-UA" sz="1200" b="1" dirty="0">
              <a:solidFill>
                <a:schemeClr val="accent4">
                  <a:lumMod val="60000"/>
                  <a:lumOff val="40000"/>
                </a:schemeClr>
              </a:solidFill>
              <a:cs typeface="Aharoni" panose="02010803020104030203" pitchFamily="2" charset="-79"/>
            </a:endParaRPr>
          </a:p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MODERN IN CLASSICS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78435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Group 23"/>
          <p:cNvSpPr>
            <a:spLocks noGrp="1" noChangeAspect="1"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5113" y="5265711"/>
            <a:ext cx="516505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ru-RU" sz="1400" b="1" dirty="0">
                <a:solidFill>
                  <a:prstClr val="black"/>
                </a:solidFill>
              </a:rPr>
              <a:t>Власні сайти журналів: </a:t>
            </a:r>
            <a:r>
              <a:rPr lang="uk-UA" altLang="ru-RU" sz="1200" b="1" dirty="0">
                <a:solidFill>
                  <a:prstClr val="black"/>
                </a:solidFill>
                <a:hlinkClick r:id="rId2"/>
              </a:rPr>
              <a:t>http://visnecology.univer.kharkov.ua/</a:t>
            </a:r>
            <a:r>
              <a:rPr lang="uk-UA" altLang="ru-RU" sz="1200" b="1" dirty="0">
                <a:solidFill>
                  <a:prstClr val="black"/>
                </a:solidFill>
              </a:rPr>
              <a:t>  </a:t>
            </a:r>
            <a:r>
              <a:rPr lang="uk-UA" altLang="ru-RU" sz="1200" b="1" dirty="0">
                <a:solidFill>
                  <a:prstClr val="black"/>
                </a:solidFill>
                <a:hlinkClick r:id="rId3"/>
              </a:rPr>
              <a:t>http://luddovk.univer.kharkov.ua/</a:t>
            </a:r>
            <a:r>
              <a:rPr lang="uk-UA" altLang="ru-RU" sz="1200" b="1" dirty="0">
                <a:solidFill>
                  <a:prstClr val="black"/>
                </a:solidFill>
              </a:rPr>
              <a:t>  </a:t>
            </a: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3" y="1243330"/>
            <a:ext cx="1775852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2204864"/>
            <a:ext cx="190181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07768" y="1243330"/>
            <a:ext cx="7848872" cy="25853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Вісник Харківського національного університету імені В. Н. Каразіна. Серія «Екологія» (фахове видання групи Б)</a:t>
            </a:r>
          </a:p>
          <a:p>
            <a:r>
              <a:rPr lang="ru-RU" dirty="0"/>
              <a:t> входить до: </a:t>
            </a:r>
          </a:p>
          <a:p>
            <a:r>
              <a:rPr lang="ru-RU" dirty="0"/>
              <a:t>1.Наукової періодики України бібліотеки Вернадського (з 2012) </a:t>
            </a:r>
          </a:p>
          <a:p>
            <a:r>
              <a:rPr lang="ru-RU" dirty="0"/>
              <a:t>2. </a:t>
            </a:r>
            <a:r>
              <a:rPr lang="en-US" dirty="0"/>
              <a:t>DOAJ </a:t>
            </a:r>
            <a:r>
              <a:rPr lang="ru-RU" dirty="0"/>
              <a:t>з 2020 </a:t>
            </a:r>
          </a:p>
          <a:p>
            <a:r>
              <a:rPr lang="ru-RU" dirty="0"/>
              <a:t>3.</a:t>
            </a:r>
            <a:r>
              <a:rPr lang="en-US" dirty="0"/>
              <a:t>Index Copernicus </a:t>
            </a:r>
            <a:r>
              <a:rPr lang="ru-RU" dirty="0"/>
              <a:t>з 2017 </a:t>
            </a:r>
          </a:p>
          <a:p>
            <a:r>
              <a:rPr lang="ru-RU" dirty="0"/>
              <a:t>4.</a:t>
            </a:r>
            <a:r>
              <a:rPr lang="en-US" dirty="0"/>
              <a:t>URAN – </a:t>
            </a:r>
            <a:r>
              <a:rPr lang="ru-RU" dirty="0"/>
              <a:t>Наукова періодика України з 2013 </a:t>
            </a:r>
          </a:p>
          <a:p>
            <a:r>
              <a:rPr lang="ru-RU" dirty="0"/>
              <a:t>5.Наукова періодика Каразінського університету, </a:t>
            </a:r>
          </a:p>
          <a:p>
            <a:r>
              <a:rPr lang="ru-RU" dirty="0"/>
              <a:t>6. </a:t>
            </a:r>
            <a:r>
              <a:rPr lang="en-US" dirty="0"/>
              <a:t>Google scholar.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83832" y="4074780"/>
            <a:ext cx="7488832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Людина та довкілля. Проблеми неоекології (фахове видання групи Б)  </a:t>
            </a:r>
            <a:r>
              <a:rPr lang="ru-RU" dirty="0"/>
              <a:t>входить до: </a:t>
            </a:r>
          </a:p>
          <a:p>
            <a:r>
              <a:rPr lang="ru-RU" dirty="0"/>
              <a:t>1.Наукової періодики України бібліотеки Вернадського (з 2012) </a:t>
            </a:r>
          </a:p>
          <a:p>
            <a:r>
              <a:rPr lang="ru-RU" dirty="0"/>
              <a:t>2. </a:t>
            </a:r>
            <a:r>
              <a:rPr lang="en-US" dirty="0"/>
              <a:t>Index Copernicus </a:t>
            </a:r>
            <a:r>
              <a:rPr lang="ru-RU" dirty="0"/>
              <a:t>з 2016 </a:t>
            </a:r>
          </a:p>
          <a:p>
            <a:r>
              <a:rPr lang="ru-RU" dirty="0"/>
              <a:t>3.</a:t>
            </a:r>
            <a:r>
              <a:rPr lang="en-US" dirty="0"/>
              <a:t>URAN – </a:t>
            </a:r>
            <a:r>
              <a:rPr lang="ru-RU" dirty="0"/>
              <a:t>Наукова періодика України з 2013 </a:t>
            </a:r>
          </a:p>
          <a:p>
            <a:r>
              <a:rPr lang="ru-RU" dirty="0"/>
              <a:t>4.Наукова періодика Каразінського університету, </a:t>
            </a:r>
          </a:p>
          <a:p>
            <a:r>
              <a:rPr lang="ru-RU" dirty="0"/>
              <a:t>5. </a:t>
            </a:r>
            <a:r>
              <a:rPr lang="en-US" dirty="0"/>
              <a:t>Google scholar. </a:t>
            </a:r>
            <a:endParaRPr lang="uk-UA" dirty="0"/>
          </a:p>
          <a:p>
            <a:r>
              <a:rPr lang="uk-UA" dirty="0"/>
              <a:t>6</a:t>
            </a:r>
            <a:r>
              <a:rPr lang="en-US" dirty="0"/>
              <a:t>. </a:t>
            </a:r>
            <a:r>
              <a:rPr lang="ru-RU" dirty="0"/>
              <a:t>Подано до </a:t>
            </a:r>
            <a:r>
              <a:rPr lang="en-US" dirty="0"/>
              <a:t>DOAJ</a:t>
            </a:r>
            <a:endParaRPr lang="ru-RU" dirty="0"/>
          </a:p>
        </p:txBody>
      </p:sp>
      <p:sp>
        <p:nvSpPr>
          <p:cNvPr id="8" name="Нижний колонтитул 3"/>
          <p:cNvSpPr txBox="1">
            <a:spLocks/>
          </p:cNvSpPr>
          <p:nvPr/>
        </p:nvSpPr>
        <p:spPr>
          <a:xfrm>
            <a:off x="5231904" y="404664"/>
            <a:ext cx="4320480" cy="57547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KARAZIN INSTITUTE OF ENVIRONMENTAL SCIENCES:</a:t>
            </a:r>
            <a:endParaRPr lang="uk-UA" sz="1200" b="1" dirty="0">
              <a:solidFill>
                <a:schemeClr val="accent4">
                  <a:lumMod val="60000"/>
                  <a:lumOff val="40000"/>
                </a:schemeClr>
              </a:solidFill>
              <a:cs typeface="Aharoni" panose="02010803020104030203" pitchFamily="2" charset="-79"/>
            </a:endParaRPr>
          </a:p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MODERN IN CLASSICS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14123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"/>
          <p:cNvSpPr txBox="1"/>
          <p:nvPr/>
        </p:nvSpPr>
        <p:spPr>
          <a:xfrm>
            <a:off x="119336" y="1334573"/>
            <a:ext cx="3724309" cy="83095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Навчально-дослідна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лабораторія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еколого-токсикологічних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досліджень</a:t>
            </a:r>
            <a:endParaRPr sz="1600" b="1" dirty="0">
              <a:solidFill>
                <a:srgbClr val="00206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221" name="Google Shape;22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1159" y="1616698"/>
            <a:ext cx="2787719" cy="2090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2" name="Google Shape;22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3952" y="1706508"/>
            <a:ext cx="2782534" cy="20868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Google Shape;219;p11"/>
          <p:cNvSpPr txBox="1"/>
          <p:nvPr/>
        </p:nvSpPr>
        <p:spPr>
          <a:xfrm>
            <a:off x="1507595" y="2210720"/>
            <a:ext cx="3724309" cy="83095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Навчально-дослідна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лабораторія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аналітичних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екологічних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досліджень</a:t>
            </a:r>
            <a:endParaRPr sz="1600" b="1" dirty="0">
              <a:solidFill>
                <a:srgbClr val="00206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913" y="4077072"/>
            <a:ext cx="3043965" cy="17089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397" y="6464380"/>
            <a:ext cx="364919" cy="3649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2" y="6466699"/>
            <a:ext cx="355022" cy="351855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544" y="210479"/>
            <a:ext cx="1999544" cy="68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Нижний колонтитул 3"/>
          <p:cNvSpPr txBox="1">
            <a:spLocks/>
          </p:cNvSpPr>
          <p:nvPr/>
        </p:nvSpPr>
        <p:spPr>
          <a:xfrm>
            <a:off x="4894979" y="424638"/>
            <a:ext cx="4320480" cy="57547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KARAZIN INSTITUTE OF ENVIRONMENTAL SCIENCES:</a:t>
            </a:r>
            <a:endParaRPr lang="uk-UA" sz="1200" b="1" dirty="0">
              <a:solidFill>
                <a:schemeClr val="accent4">
                  <a:lumMod val="60000"/>
                  <a:lumOff val="40000"/>
                </a:schemeClr>
              </a:solidFill>
              <a:cs typeface="Aharoni" panose="02010803020104030203" pitchFamily="2" charset="-79"/>
            </a:endParaRPr>
          </a:p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MODERN IN CLASSICS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B1AC1C-755B-E59B-FB74-1EC95840F7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1904" y="4077072"/>
            <a:ext cx="3250068" cy="17089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28D963-CBAC-8EE1-BFBE-B9551E6D6A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290" y="2953418"/>
            <a:ext cx="1633003" cy="22473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61350A-518A-D9A3-53A1-3C0D7170AF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8193" y="3131028"/>
            <a:ext cx="1737368" cy="22425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FE5532-FF90-C86E-B5A5-0F3C1161A9C4}"/>
              </a:ext>
            </a:extLst>
          </p:cNvPr>
          <p:cNvSpPr txBox="1"/>
          <p:nvPr/>
        </p:nvSpPr>
        <p:spPr>
          <a:xfrm>
            <a:off x="119336" y="5462900"/>
            <a:ext cx="5489918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У 2022 - 2023 р. </a:t>
            </a:r>
            <a:r>
              <a:rPr lang="ru-RU" dirty="0" err="1"/>
              <a:t>виконано</a:t>
            </a:r>
            <a:r>
              <a:rPr lang="ru-RU" dirty="0"/>
              <a:t> </a:t>
            </a:r>
            <a:r>
              <a:rPr lang="ru-RU" dirty="0" err="1"/>
              <a:t>господарських</a:t>
            </a:r>
            <a:r>
              <a:rPr lang="ru-RU" dirty="0"/>
              <a:t> </a:t>
            </a:r>
            <a:r>
              <a:rPr lang="ru-RU" dirty="0" err="1"/>
              <a:t>договорів</a:t>
            </a:r>
            <a:r>
              <a:rPr lang="ru-RU" dirty="0"/>
              <a:t> на </a:t>
            </a:r>
            <a:r>
              <a:rPr lang="ru-RU" dirty="0" err="1"/>
              <a:t>надання</a:t>
            </a:r>
            <a:r>
              <a:rPr lang="ru-RU" dirty="0"/>
              <a:t> </a:t>
            </a:r>
            <a:r>
              <a:rPr lang="ru-RU" dirty="0" err="1"/>
              <a:t>послуг</a:t>
            </a:r>
            <a:r>
              <a:rPr lang="ru-RU" dirty="0"/>
              <a:t>  з </a:t>
            </a:r>
            <a:r>
              <a:rPr lang="ru-RU" dirty="0" err="1"/>
              <a:t>обсягом</a:t>
            </a:r>
            <a:r>
              <a:rPr lang="ru-RU" dirty="0"/>
              <a:t> </a:t>
            </a:r>
            <a:r>
              <a:rPr lang="ru-RU" dirty="0" err="1"/>
              <a:t>фінансування</a:t>
            </a:r>
            <a:r>
              <a:rPr lang="ru-RU" dirty="0"/>
              <a:t> </a:t>
            </a:r>
            <a:r>
              <a:rPr lang="ru-RU" b="1" dirty="0"/>
              <a:t>77 000 грн.</a:t>
            </a:r>
          </a:p>
        </p:txBody>
      </p:sp>
    </p:spTree>
    <p:extLst>
      <p:ext uri="{BB962C8B-B14F-4D97-AF65-F5344CB8AC3E}">
        <p14:creationId xmlns:p14="http://schemas.microsoft.com/office/powerpoint/2010/main" val="4115647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ChangeArrowheads="1"/>
          </p:cNvSpPr>
          <p:nvPr/>
        </p:nvSpPr>
        <p:spPr bwMode="auto">
          <a:xfrm>
            <a:off x="1631504" y="1484784"/>
            <a:ext cx="8784976" cy="70788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uk-UA" altLang="ru-RU" sz="2000" b="1" dirty="0">
                <a:solidFill>
                  <a:prstClr val="black"/>
                </a:solidFill>
              </a:rPr>
              <a:t>Проекти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uk-UA" altLang="ru-RU" sz="2000" b="1" dirty="0">
                <a:solidFill>
                  <a:prstClr val="black"/>
                </a:solidFill>
              </a:rPr>
              <a:t> за рахунок державного бюджету (поточні)</a:t>
            </a:r>
            <a:endParaRPr lang="uk-UA" altLang="ru-RU" sz="20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Нижний колонтитул 3"/>
          <p:cNvSpPr txBox="1">
            <a:spLocks/>
          </p:cNvSpPr>
          <p:nvPr/>
        </p:nvSpPr>
        <p:spPr>
          <a:xfrm>
            <a:off x="5231904" y="404664"/>
            <a:ext cx="4320480" cy="57547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KARAZIN INSTITUTE OF ENVIRONMENTAL SCIENCES:</a:t>
            </a:r>
            <a:endParaRPr lang="uk-UA" sz="1200" b="1" dirty="0">
              <a:solidFill>
                <a:schemeClr val="accent4">
                  <a:lumMod val="60000"/>
                  <a:lumOff val="40000"/>
                </a:schemeClr>
              </a:solidFill>
              <a:cs typeface="Aharoni" panose="02010803020104030203" pitchFamily="2" charset="-79"/>
            </a:endParaRPr>
          </a:p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MODERN IN CLASSICS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5400" y="2693617"/>
            <a:ext cx="110172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altLang="ru-RU" sz="2400" dirty="0"/>
              <a:t>У 2022-2023 році</a:t>
            </a:r>
            <a:r>
              <a:rPr lang="uk-UA" altLang="ru-RU" sz="2400" b="1" dirty="0">
                <a:solidFill>
                  <a:srgbClr val="FF0000"/>
                </a:solidFill>
              </a:rPr>
              <a:t> базове фінансування </a:t>
            </a:r>
            <a:r>
              <a:rPr lang="uk-UA" altLang="ru-RU" sz="2400" dirty="0"/>
              <a:t>(№ БФ/32-2021 (43), розділ «Теоретичне обґрунтування та концептуальне проектування структури екологічного кластеру інфраструктури геопросторових даних Харківського регіону») – </a:t>
            </a:r>
            <a:r>
              <a:rPr lang="uk-UA" altLang="ru-RU" sz="2400" b="1" dirty="0">
                <a:solidFill>
                  <a:srgbClr val="FF0000"/>
                </a:solidFill>
              </a:rPr>
              <a:t>26 200 грн.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altLang="ru-RU" sz="2400" dirty="0"/>
              <a:t>У 2022-2023 році </a:t>
            </a:r>
            <a:r>
              <a:rPr lang="uk-UA" altLang="ru-RU" sz="2400" b="1" dirty="0">
                <a:solidFill>
                  <a:srgbClr val="FF0000"/>
                </a:solidFill>
              </a:rPr>
              <a:t>базове фінансування </a:t>
            </a:r>
            <a:r>
              <a:rPr lang="uk-UA" altLang="ru-RU" sz="2400" dirty="0"/>
              <a:t>(НДР 1-43-22 «Стратегія й інноваційні технології переробки органічних відходів тваринництва в контексті забезпечення нейтральної деградації земель: від лінійної до циркулярної економіки») –</a:t>
            </a:r>
            <a:r>
              <a:rPr lang="ru-RU" altLang="ru-RU" sz="2400" b="1" dirty="0">
                <a:solidFill>
                  <a:srgbClr val="FF0000"/>
                </a:solidFill>
              </a:rPr>
              <a:t> 660 492 грн.</a:t>
            </a:r>
            <a:endParaRPr lang="uk-UA" altLang="ru-RU" sz="2400" b="1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uk-UA" altLang="ru-RU" sz="2400" b="1" dirty="0">
              <a:solidFill>
                <a:srgbClr val="FF0000"/>
              </a:solidFill>
            </a:endParaRPr>
          </a:p>
          <a:p>
            <a:endParaRPr lang="ru-RU" alt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44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3"/>
          <p:cNvSpPr txBox="1">
            <a:spLocks/>
          </p:cNvSpPr>
          <p:nvPr/>
        </p:nvSpPr>
        <p:spPr>
          <a:xfrm>
            <a:off x="5231904" y="404664"/>
            <a:ext cx="4320480" cy="57547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KARAZIN INSTITUTE OF ENVIRONMENTAL SCIENCES:</a:t>
            </a:r>
            <a:endParaRPr lang="uk-UA" sz="1200" b="1" dirty="0">
              <a:solidFill>
                <a:schemeClr val="accent4">
                  <a:lumMod val="60000"/>
                  <a:lumOff val="40000"/>
                </a:schemeClr>
              </a:solidFill>
              <a:cs typeface="Aharoni" panose="02010803020104030203" pitchFamily="2" charset="-79"/>
            </a:endParaRPr>
          </a:p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MODERN IN CLASSICS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063552" y="1700808"/>
            <a:ext cx="7848996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algn="l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uk-UA" altLang="ru-RU" sz="2000" b="1" dirty="0">
                <a:solidFill>
                  <a:prstClr val="black"/>
                </a:solidFill>
              </a:rPr>
              <a:t>Обсяги позабюджетного фінансування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890588" y="2276872"/>
            <a:ext cx="1096605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uk-UA" altLang="ru-RU" sz="2400" dirty="0"/>
          </a:p>
          <a:p>
            <a:r>
              <a:rPr lang="uk-UA" altLang="ru-RU" sz="2800" b="1" dirty="0">
                <a:solidFill>
                  <a:srgbClr val="FF0000"/>
                </a:solidFill>
              </a:rPr>
              <a:t>22 895 євро </a:t>
            </a:r>
            <a:r>
              <a:rPr lang="uk-UA" altLang="ru-RU" sz="2400" dirty="0"/>
              <a:t>– проект  Міжнародного Вишеградського фонду “</a:t>
            </a:r>
            <a:r>
              <a:rPr lang="ru-RU" altLang="ru-RU" sz="2400" dirty="0"/>
              <a:t>Зелено-голуба інфраструктура у містах країн колишнього СРСР – вивчаючи спадщину та досвід країн Вишеградської четвірки» (2022 </a:t>
            </a:r>
            <a:r>
              <a:rPr lang="ru-RU" altLang="ru-RU" sz="2400" dirty="0" err="1"/>
              <a:t>рік</a:t>
            </a:r>
            <a:r>
              <a:rPr lang="ru-RU" altLang="ru-RU" sz="2400" dirty="0"/>
              <a:t>)</a:t>
            </a:r>
          </a:p>
          <a:p>
            <a:r>
              <a:rPr lang="uk-UA" altLang="ru-RU" sz="2800" b="1" dirty="0">
                <a:solidFill>
                  <a:srgbClr val="FF0000"/>
                </a:solidFill>
              </a:rPr>
              <a:t>77 000  грн </a:t>
            </a:r>
            <a:r>
              <a:rPr lang="uk-UA" altLang="ru-RU" sz="2400" dirty="0"/>
              <a:t>– договори навчально-дослідної лабораторії еколого-токсикологічних </a:t>
            </a:r>
            <a:r>
              <a:rPr lang="en-US" altLang="ru-RU" sz="2400" dirty="0"/>
              <a:t> </a:t>
            </a:r>
            <a:r>
              <a:rPr lang="uk-UA" altLang="ru-RU" sz="2400" dirty="0"/>
              <a:t>досліджень (2022 рік)</a:t>
            </a:r>
          </a:p>
          <a:p>
            <a:r>
              <a:rPr lang="ru-RU" altLang="ru-RU" sz="2400" dirty="0">
                <a:solidFill>
                  <a:srgbClr val="FF0000"/>
                </a:solidFill>
              </a:rPr>
              <a:t>£138,920</a:t>
            </a:r>
            <a:r>
              <a:rPr lang="ru-RU" altLang="ru-RU" sz="2400" dirty="0"/>
              <a:t>* – </a:t>
            </a:r>
            <a:r>
              <a:rPr lang="ru-RU" altLang="ru-RU" sz="2400" dirty="0" err="1"/>
              <a:t>фінансування</a:t>
            </a:r>
            <a:r>
              <a:rPr lang="ru-RU" altLang="ru-RU" sz="2400" dirty="0"/>
              <a:t> </a:t>
            </a:r>
            <a:r>
              <a:rPr lang="ru-RU" altLang="ru-RU" sz="2400" dirty="0" err="1"/>
              <a:t>Літньої</a:t>
            </a:r>
            <a:r>
              <a:rPr lang="ru-RU" altLang="ru-RU" sz="2400" dirty="0"/>
              <a:t> </a:t>
            </a:r>
            <a:r>
              <a:rPr lang="ru-RU" altLang="ru-RU" sz="2400" dirty="0" err="1"/>
              <a:t>школи</a:t>
            </a:r>
            <a:r>
              <a:rPr lang="ru-RU" altLang="ru-RU" sz="2400" dirty="0"/>
              <a:t> за </a:t>
            </a:r>
            <a:r>
              <a:rPr lang="ru-RU" altLang="ru-RU" sz="2400" dirty="0" err="1"/>
              <a:t>проєктом</a:t>
            </a:r>
            <a:r>
              <a:rPr lang="ru-RU" altLang="ru-RU" sz="2400" dirty="0"/>
              <a:t> </a:t>
            </a:r>
            <a:r>
              <a:rPr lang="en-US" altLang="ru-RU" sz="2400" dirty="0"/>
              <a:t>«Kharkiv-York Partnership Towards a Zero Pollution Environment in Post-War Ukraine» </a:t>
            </a:r>
            <a:r>
              <a:rPr lang="ru-RU" altLang="ru-RU" sz="2400" dirty="0"/>
              <a:t>       (10 </a:t>
            </a:r>
            <a:r>
              <a:rPr lang="ru-RU" altLang="ru-RU" sz="2400" dirty="0" err="1"/>
              <a:t>аспірантів</a:t>
            </a:r>
            <a:r>
              <a:rPr lang="ru-RU" altLang="ru-RU" sz="2400" dirty="0"/>
              <a:t> та 5 </a:t>
            </a:r>
            <a:r>
              <a:rPr lang="ru-RU" altLang="ru-RU" sz="2400" dirty="0" err="1"/>
              <a:t>викладачів</a:t>
            </a:r>
            <a:r>
              <a:rPr lang="ru-RU" altLang="ru-RU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248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055440" y="1473758"/>
            <a:ext cx="7056784" cy="648072"/>
          </a:xfrm>
        </p:spPr>
        <p:txBody>
          <a:bodyPr/>
          <a:lstStyle/>
          <a:p>
            <a:r>
              <a:rPr lang="uk-UA" altLang="ru-RU" sz="2400" b="1" dirty="0">
                <a:latin typeface="Arial Black" panose="020B0A04020102020204" pitchFamily="34" charset="0"/>
              </a:rPr>
              <a:t>Міжнародні проекти у 2022 -2023 </a:t>
            </a:r>
            <a:r>
              <a:rPr lang="uk-UA" altLang="ru-RU" sz="2400" b="1" dirty="0" err="1">
                <a:latin typeface="Arial Black" panose="020B0A04020102020204" pitchFamily="34" charset="0"/>
              </a:rPr>
              <a:t>н.р</a:t>
            </a:r>
            <a:r>
              <a:rPr lang="uk-UA" altLang="ru-RU" sz="2400" b="1" dirty="0">
                <a:latin typeface="Arial Black" panose="020B0A04020102020204" pitchFamily="34" charset="0"/>
              </a:rPr>
              <a:t>.</a:t>
            </a:r>
            <a:endParaRPr lang="ru-RU" alt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251268" y="2147718"/>
            <a:ext cx="11689464" cy="365754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ts val="600"/>
              </a:spcBef>
            </a:pPr>
            <a:r>
              <a:rPr lang="uk-UA" altLang="ru-RU" sz="2000" dirty="0"/>
              <a:t>Виконувались поточні міжнародні проекти:</a:t>
            </a:r>
          </a:p>
          <a:p>
            <a:pPr marL="1085850" lvl="2" indent="-285750" eaLnBrk="1" hangingPunct="1">
              <a:spcBef>
                <a:spcPts val="600"/>
              </a:spcBef>
              <a:buFont typeface="Wingdings" pitchFamily="2" charset="2"/>
              <a:buChar char="Ø"/>
            </a:pPr>
            <a:r>
              <a:rPr lang="ru-RU" altLang="ru-RU" sz="1800" b="1" dirty="0" err="1"/>
              <a:t>Проєкт</a:t>
            </a:r>
            <a:r>
              <a:rPr lang="ru-RU" altLang="ru-RU" sz="1800" b="1" dirty="0"/>
              <a:t> Міжнародного Вишеградського Фонду </a:t>
            </a:r>
            <a:r>
              <a:rPr lang="uk-UA" altLang="ru-RU" sz="1800" i="1" dirty="0"/>
              <a:t>“</a:t>
            </a:r>
            <a:r>
              <a:rPr lang="ru-RU" altLang="ru-RU" sz="1800" i="1" dirty="0"/>
              <a:t>Зелено-голуба інфраструктура у містах країн колишнього СРСР – вивчаючи спадщину та досвід країн Вишеградської четвірки» (2022 рр.)</a:t>
            </a:r>
          </a:p>
          <a:p>
            <a:pPr marL="1085850" lvl="2" indent="-285750" eaLnBrk="1" hangingPunct="1">
              <a:spcBef>
                <a:spcPts val="600"/>
              </a:spcBef>
              <a:buFont typeface="Wingdings" pitchFamily="2" charset="2"/>
              <a:buChar char="Ø"/>
            </a:pPr>
            <a:r>
              <a:rPr lang="ru-RU" altLang="ru-RU" sz="1800" b="1" dirty="0"/>
              <a:t>Проєкт з </a:t>
            </a:r>
            <a:r>
              <a:rPr lang="en-US" altLang="ru-RU" sz="1800" b="1" dirty="0"/>
              <a:t>ERASMUS +</a:t>
            </a:r>
            <a:r>
              <a:rPr lang="en-US" altLang="ru-RU" sz="1800" i="1" dirty="0"/>
              <a:t> </a:t>
            </a:r>
            <a:r>
              <a:rPr lang="uk-UA" altLang="ru-RU" sz="1800" i="1" dirty="0"/>
              <a:t>з академічної мобільності з Університетом Західної Аттіки, Греціія (2017 – 2027 рр.)</a:t>
            </a:r>
          </a:p>
          <a:p>
            <a:pPr marL="1085850" lvl="2" indent="-285750" eaLnBrk="1" hangingPunct="1">
              <a:spcBef>
                <a:spcPts val="600"/>
              </a:spcBef>
              <a:buFont typeface="Wingdings" pitchFamily="2" charset="2"/>
              <a:buChar char="Ø"/>
            </a:pPr>
            <a:r>
              <a:rPr lang="ru-RU" altLang="ru-RU" sz="1800" b="1" dirty="0"/>
              <a:t>Проєкт </a:t>
            </a:r>
            <a:r>
              <a:rPr lang="en-US" altLang="ru-RU" sz="1800" b="1" dirty="0"/>
              <a:t>ERASMUS+</a:t>
            </a:r>
            <a:r>
              <a:rPr lang="uk-UA" altLang="ru-RU" sz="1800" b="1" dirty="0"/>
              <a:t> </a:t>
            </a:r>
            <a:r>
              <a:rPr lang="uk-UA" altLang="ru-RU" sz="1800" i="1" dirty="0"/>
              <a:t>«</a:t>
            </a:r>
            <a:r>
              <a:rPr lang="ru-RU" altLang="ru-RU" sz="1800" i="1" dirty="0"/>
              <a:t>Багаторівнева освіта та професійне навчання з питань кліматичних послуг, адаптації до змін клімату та їх пом’якшення в локальному, національному та регіональному масштабах – </a:t>
            </a:r>
            <a:r>
              <a:rPr lang="en-US" altLang="ru-RU" sz="1800" i="1" dirty="0"/>
              <a:t>ClimEd</a:t>
            </a:r>
            <a:r>
              <a:rPr lang="uk-UA" altLang="ru-RU" sz="1800" i="1" dirty="0"/>
              <a:t>» </a:t>
            </a:r>
            <a:r>
              <a:rPr lang="uk-UA" altLang="ru-RU" sz="1800" dirty="0"/>
              <a:t>(2021 – 2024 рр.)</a:t>
            </a:r>
          </a:p>
          <a:p>
            <a:pPr marL="1085850" lvl="2" indent="-285750" eaLnBrk="1" hangingPunct="1">
              <a:spcBef>
                <a:spcPts val="600"/>
              </a:spcBef>
              <a:buFont typeface="Wingdings" pitchFamily="2" charset="2"/>
              <a:buChar char="Ø"/>
            </a:pPr>
            <a:r>
              <a:rPr lang="ru-RU" altLang="ru-RU" sz="1800" b="1" dirty="0" err="1"/>
              <a:t>Проєкт</a:t>
            </a:r>
            <a:r>
              <a:rPr lang="ru-RU" altLang="ru-RU" sz="1800" b="1" dirty="0"/>
              <a:t>  </a:t>
            </a:r>
            <a:r>
              <a:rPr lang="nl-NL" altLang="ru-RU" sz="1800" b="1" dirty="0"/>
              <a:t>UK–Ukraine R&amp;I twinning grants scheme</a:t>
            </a:r>
            <a:r>
              <a:rPr lang="uk-UA" altLang="ru-RU" sz="1800" b="1" dirty="0"/>
              <a:t> </a:t>
            </a:r>
            <a:r>
              <a:rPr lang="uk-UA" altLang="ru-RU" sz="1800" i="1" dirty="0"/>
              <a:t>«</a:t>
            </a:r>
            <a:r>
              <a:rPr lang="en-US" altLang="ru-RU" sz="1800" i="1" dirty="0"/>
              <a:t>Kharkiv-York Partnership Towards a Zero Pollution Environment in Post-War</a:t>
            </a:r>
            <a:r>
              <a:rPr lang="uk-UA" altLang="ru-RU" sz="1800" i="1" dirty="0"/>
              <a:t> </a:t>
            </a:r>
            <a:r>
              <a:rPr lang="en-US" altLang="ru-RU" sz="1800" i="1" dirty="0"/>
              <a:t>Ukraine</a:t>
            </a:r>
            <a:r>
              <a:rPr lang="uk-UA" altLang="ru-RU" sz="1800" i="1" dirty="0"/>
              <a:t>» (2023 р.) - £138,920.</a:t>
            </a:r>
          </a:p>
          <a:p>
            <a:r>
              <a:rPr lang="uk-UA" altLang="ru-RU" sz="2000" dirty="0"/>
              <a:t>У 2022-2023 році підготовлено та подано на конкурси 9 проектних заявок. </a:t>
            </a:r>
            <a:endParaRPr lang="ru-RU" alt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DFF4BE-970C-420C-9E67-C73743194E36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4543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"/>
          <p:cNvSpPr txBox="1"/>
          <p:nvPr/>
        </p:nvSpPr>
        <p:spPr>
          <a:xfrm>
            <a:off x="695400" y="1284190"/>
            <a:ext cx="10513168" cy="57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800" b="1" dirty="0" err="1">
                <a:solidFill>
                  <a:srgbClr val="274E13"/>
                </a:solidFill>
                <a:latin typeface="Arial Black" panose="020B0A040201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Структурні</a:t>
            </a:r>
            <a:r>
              <a:rPr lang="ru-RU" sz="2800" b="1" dirty="0">
                <a:solidFill>
                  <a:srgbClr val="274E13"/>
                </a:solidFill>
                <a:latin typeface="Arial Black" panose="020B0A040201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2800" b="1" dirty="0" err="1">
                <a:solidFill>
                  <a:srgbClr val="274E13"/>
                </a:solidFill>
                <a:latin typeface="Arial Black" panose="020B0A040201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підрозділи</a:t>
            </a:r>
            <a:r>
              <a:rPr lang="ru-RU" sz="2800" b="1" dirty="0">
                <a:solidFill>
                  <a:srgbClr val="274E13"/>
                </a:solidFill>
                <a:latin typeface="Arial Black" panose="020B0A040201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та к</a:t>
            </a:r>
            <a:r>
              <a:rPr lang="uk-UA" sz="2800" b="1" dirty="0" err="1">
                <a:solidFill>
                  <a:srgbClr val="274E1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адровий</a:t>
            </a:r>
            <a:r>
              <a:rPr lang="uk-UA" sz="2800" b="1" dirty="0">
                <a:solidFill>
                  <a:srgbClr val="274E1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склад </a:t>
            </a:r>
          </a:p>
          <a:p>
            <a:endParaRPr dirty="0">
              <a:solidFill>
                <a:srgbClr val="274E13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104;p2"/>
          <p:cNvSpPr txBox="1"/>
          <p:nvPr/>
        </p:nvSpPr>
        <p:spPr>
          <a:xfrm>
            <a:off x="88193" y="2008548"/>
            <a:ext cx="7730008" cy="236983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b="1" i="0" u="none" strike="noStrike" cap="none" dirty="0">
                <a:solidFill>
                  <a:srgbClr val="1F3864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Кафедри:</a:t>
            </a:r>
            <a:endParaRPr dirty="0">
              <a:cs typeface="Arial" panose="020B0604020202020204" pitchFamily="34" charset="0"/>
            </a:endParaRPr>
          </a:p>
          <a:p>
            <a:pPr marL="285750" lvl="0" indent="-285750">
              <a:spcBef>
                <a:spcPts val="600"/>
              </a:spcBef>
              <a:buClr>
                <a:schemeClr val="dk1"/>
              </a:buClr>
              <a:buSzPts val="1800"/>
              <a:buFont typeface="Wingdings" pitchFamily="2" charset="2"/>
              <a:buChar char="Ø"/>
            </a:pPr>
            <a:r>
              <a:rPr lang="ru-RU" b="1" i="1" u="none" strike="noStrike" cap="none" dirty="0">
                <a:solidFill>
                  <a:schemeClr val="dk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Кафедра </a:t>
            </a:r>
            <a:r>
              <a:rPr lang="ru-RU" b="1" i="1" u="none" strike="noStrike" cap="none" dirty="0">
                <a:solidFill>
                  <a:schemeClr val="tx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екології та </a:t>
            </a:r>
            <a:r>
              <a:rPr lang="ru-RU" b="1" i="1" dirty="0">
                <a:solidFill>
                  <a:schemeClr val="tx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менеджменту довк</a:t>
            </a:r>
            <a:r>
              <a:rPr lang="uk-UA" b="1" i="1" dirty="0">
                <a:solidFill>
                  <a:schemeClr val="tx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ілля</a:t>
            </a:r>
            <a:r>
              <a:rPr lang="en-US" b="1" i="1" u="none" strike="noStrike" cap="none" dirty="0">
                <a:solidFill>
                  <a:schemeClr val="tx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  </a:t>
            </a:r>
            <a:r>
              <a:rPr lang="en-US" b="1" i="1" u="none" strike="noStrike" cap="none" dirty="0">
                <a:solidFill>
                  <a:schemeClr val="dk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- </a:t>
            </a:r>
            <a:r>
              <a:rPr lang="pl-PL" dirty="0">
                <a:solidFill>
                  <a:srgbClr val="002060"/>
                </a:solidFill>
                <a:cs typeface="Arial" panose="020B0604020202020204" pitchFamily="34" charset="0"/>
                <a:hlinkClick r:id="rId3"/>
              </a:rPr>
              <a:t>http://ecology.karazin.ua/kafedra-ekologii-ta-neoekologii</a:t>
            </a:r>
            <a:endParaRPr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lvl="0" indent="-285750">
              <a:spcBef>
                <a:spcPts val="600"/>
              </a:spcBef>
              <a:buClr>
                <a:schemeClr val="dk1"/>
              </a:buClr>
              <a:buSzPts val="1800"/>
              <a:buFont typeface="Wingdings" pitchFamily="2" charset="2"/>
              <a:buChar char="Ø"/>
            </a:pPr>
            <a:r>
              <a:rPr lang="ru-RU" b="1" i="1" u="none" strike="noStrike" cap="none" dirty="0">
                <a:solidFill>
                  <a:schemeClr val="dk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Кафедра </a:t>
            </a:r>
            <a:r>
              <a:rPr lang="ru-RU" b="1" i="1" u="none" strike="noStrike" cap="none" dirty="0" err="1">
                <a:solidFill>
                  <a:schemeClr val="dk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екологічної</a:t>
            </a:r>
            <a:r>
              <a:rPr lang="ru-RU" b="1" i="1" u="none" strike="noStrike" cap="none" dirty="0">
                <a:solidFill>
                  <a:schemeClr val="dk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b="1" i="1" u="none" strike="noStrike" cap="none" dirty="0" err="1">
                <a:solidFill>
                  <a:schemeClr val="dk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безпеки</a:t>
            </a:r>
            <a:r>
              <a:rPr lang="ru-RU" b="1" i="1" u="none" strike="noStrike" cap="none" dirty="0">
                <a:solidFill>
                  <a:schemeClr val="dk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 та </a:t>
            </a:r>
            <a:r>
              <a:rPr lang="ru-RU" b="1" i="1" u="none" strike="noStrike" cap="none" dirty="0" err="1">
                <a:solidFill>
                  <a:schemeClr val="dk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екологічної</a:t>
            </a:r>
            <a:r>
              <a:rPr lang="ru-RU" b="1" i="1" u="none" strike="noStrike" cap="none" dirty="0">
                <a:solidFill>
                  <a:schemeClr val="dk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b="1" i="1" u="none" strike="noStrike" cap="none" dirty="0" err="1">
                <a:solidFill>
                  <a:schemeClr val="dk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освіти</a:t>
            </a:r>
            <a:r>
              <a:rPr lang="en-US" b="1" i="1" u="none" strike="noStrike" cap="none" dirty="0">
                <a:solidFill>
                  <a:schemeClr val="dk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  -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4"/>
              </a:rPr>
              <a:t>http://ecobezpeka.karazin.ua</a:t>
            </a:r>
            <a:endParaRPr dirty="0"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chemeClr val="dk1"/>
              </a:buClr>
              <a:buSzPts val="1800"/>
              <a:buFont typeface="Wingdings" pitchFamily="2" charset="2"/>
              <a:buChar char="Ø"/>
            </a:pPr>
            <a:r>
              <a:rPr lang="ru-RU" b="1" i="1" u="none" strike="noStrike" cap="none" dirty="0">
                <a:solidFill>
                  <a:schemeClr val="dk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Кафедра </a:t>
            </a:r>
            <a:r>
              <a:rPr lang="ru-RU" b="1" i="1" u="none" strike="noStrike" cap="none" dirty="0">
                <a:solidFill>
                  <a:schemeClr val="tx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екологічного моніторингу та  заповідної справи </a:t>
            </a:r>
            <a:r>
              <a:rPr lang="en-US" b="1" i="1" u="none" strike="noStrike" cap="none" dirty="0">
                <a:solidFill>
                  <a:schemeClr val="dk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-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sym typeface="Calibri"/>
                <a:hlinkClick r:id="rId5"/>
              </a:rPr>
              <a:t>http://ecomonitoring.karazin.ua</a:t>
            </a:r>
            <a:endParaRPr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" name="Google Shape;104;p2"/>
          <p:cNvSpPr txBox="1"/>
          <p:nvPr/>
        </p:nvSpPr>
        <p:spPr>
          <a:xfrm>
            <a:off x="68602" y="4437112"/>
            <a:ext cx="7971614" cy="181584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ea typeface="Times New Roman"/>
                <a:cs typeface="Times New Roman"/>
                <a:sym typeface="Times New Roman"/>
              </a:rPr>
              <a:t>Лабораторії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ea typeface="Times New Roman"/>
                <a:cs typeface="Times New Roman"/>
                <a:sym typeface="Times New Roman"/>
              </a:rPr>
              <a:t>: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ts val="1800"/>
              <a:buFont typeface="Wingdings" pitchFamily="2" charset="2"/>
              <a:buChar char="Ø"/>
              <a:tabLst/>
              <a:defRPr/>
            </a:pPr>
            <a:r>
              <a:rPr kumimoji="0" lang="ru-RU" sz="1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/>
                <a:cs typeface="Times New Roman"/>
                <a:sym typeface="Times New Roman"/>
              </a:rPr>
              <a:t>Навчально-дослідна лабораторія екологічних аналітичних досліджень;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ts val="1800"/>
              <a:buFont typeface="Wingdings" pitchFamily="2" charset="2"/>
              <a:buChar char="Ø"/>
              <a:tabLst/>
              <a:defRPr/>
            </a:pPr>
            <a:r>
              <a:rPr kumimoji="0" lang="ru-RU" sz="1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/>
                <a:cs typeface="Times New Roman"/>
                <a:sym typeface="Times New Roman"/>
              </a:rPr>
              <a:t>Навчально-дослідна лабораторія еколого-токсикологічних досліджень;</a:t>
            </a:r>
          </a:p>
          <a:p>
            <a:pPr marL="285750" lvl="0" indent="-285750">
              <a:spcBef>
                <a:spcPts val="600"/>
              </a:spcBef>
              <a:buSzPts val="1800"/>
              <a:buFont typeface="Wingdings" pitchFamily="2" charset="2"/>
              <a:buChar char="Ø"/>
              <a:defRPr/>
            </a:pPr>
            <a:r>
              <a:rPr lang="ru-RU" b="1" i="1" kern="0" dirty="0">
                <a:solidFill>
                  <a:sysClr val="windowText" lastClr="000000"/>
                </a:solidFill>
                <a:cs typeface="Times New Roman"/>
                <a:sym typeface="Times New Roman"/>
              </a:rPr>
              <a:t>Навчальна лабораторія цифрових технологій та </a:t>
            </a:r>
            <a:r>
              <a:rPr lang="ru-RU" b="1" i="1" kern="0" dirty="0" err="1">
                <a:solidFill>
                  <a:sysClr val="windowText" lastClr="000000"/>
                </a:solidFill>
                <a:cs typeface="Times New Roman"/>
                <a:sym typeface="Times New Roman"/>
              </a:rPr>
              <a:t>інформаційного</a:t>
            </a:r>
            <a:r>
              <a:rPr lang="ru-RU" b="1" i="1" kern="0" dirty="0">
                <a:solidFill>
                  <a:sysClr val="windowText" lastClr="000000"/>
                </a:solidFill>
                <a:cs typeface="Times New Roman"/>
                <a:sym typeface="Times New Roman"/>
              </a:rPr>
              <a:t> </a:t>
            </a:r>
            <a:r>
              <a:rPr lang="ru-RU" b="1" i="1" kern="0" dirty="0" err="1">
                <a:solidFill>
                  <a:sysClr val="windowText" lastClr="000000"/>
                </a:solidFill>
                <a:cs typeface="Times New Roman"/>
                <a:sym typeface="Times New Roman"/>
              </a:rPr>
              <a:t>забезпечення</a:t>
            </a:r>
            <a:endParaRPr lang="ru-RU" b="1" i="1" kern="0" dirty="0">
              <a:solidFill>
                <a:sysClr val="windowText" lastClr="000000"/>
              </a:solidFill>
              <a:cs typeface="Times New Roman"/>
              <a:sym typeface="Times New Roman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10" y="296729"/>
            <a:ext cx="1999544" cy="68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ижний колонтитул 3"/>
          <p:cNvSpPr txBox="1">
            <a:spLocks/>
          </p:cNvSpPr>
          <p:nvPr/>
        </p:nvSpPr>
        <p:spPr>
          <a:xfrm>
            <a:off x="5231904" y="404664"/>
            <a:ext cx="4320480" cy="57547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KARAZIN INSTITUTE OF ENVIRONMENTAL SCIENCES:</a:t>
            </a:r>
            <a:endParaRPr lang="uk-UA" sz="1200" b="1" dirty="0">
              <a:solidFill>
                <a:schemeClr val="accent4">
                  <a:lumMod val="60000"/>
                  <a:lumOff val="40000"/>
                </a:schemeClr>
              </a:solidFill>
              <a:cs typeface="Aharoni" panose="02010803020104030203" pitchFamily="2" charset="-79"/>
            </a:endParaRPr>
          </a:p>
          <a:p>
            <a:r>
              <a:rPr lang="en-US" sz="1300" b="1" dirty="0">
                <a:solidFill>
                  <a:schemeClr val="accent5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MODERN IN CLASSICS</a:t>
            </a:r>
            <a:endParaRPr lang="ru-RU" sz="1300" b="1" dirty="0">
              <a:solidFill>
                <a:schemeClr val="accent5">
                  <a:lumMod val="75000"/>
                </a:schemeClr>
              </a:solidFill>
              <a:cs typeface="Aharoni" panose="02010803020104030203" pitchFamily="2" charset="-79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5D5929-AF62-4B7E-9B18-4003088124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216" y="2008548"/>
            <a:ext cx="3990387" cy="2681477"/>
          </a:xfrm>
          <a:prstGeom prst="rect">
            <a:avLst/>
          </a:prstGeom>
        </p:spPr>
      </p:pic>
      <p:sp>
        <p:nvSpPr>
          <p:cNvPr id="16" name="Google Shape;98;p4">
            <a:extLst>
              <a:ext uri="{FF2B5EF4-FFF2-40B4-BE49-F238E27FC236}">
                <a16:creationId xmlns:a16="http://schemas.microsoft.com/office/drawing/2014/main" id="{A3B29F05-6B0B-45F6-921C-529CAFD5E7AD}"/>
              </a:ext>
            </a:extLst>
          </p:cNvPr>
          <p:cNvSpPr txBox="1"/>
          <p:nvPr/>
        </p:nvSpPr>
        <p:spPr>
          <a:xfrm>
            <a:off x="8145916" y="4799583"/>
            <a:ext cx="3947478" cy="145337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42900">
              <a:buClr>
                <a:srgbClr val="274E13"/>
              </a:buClr>
              <a:buSzPts val="1800"/>
              <a:buFont typeface="Times New Roman"/>
              <a:buChar char="➢"/>
            </a:pPr>
            <a:r>
              <a:rPr lang="ru-RU" b="1" dirty="0">
                <a:solidFill>
                  <a:schemeClr val="tx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225 </a:t>
            </a:r>
            <a:r>
              <a:rPr lang="ru-RU" b="1" dirty="0" err="1">
                <a:solidFill>
                  <a:schemeClr val="tx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студентів</a:t>
            </a:r>
            <a:r>
              <a:rPr lang="ru-RU" b="1" dirty="0">
                <a:solidFill>
                  <a:schemeClr val="tx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endParaRPr b="1" dirty="0">
              <a:solidFill>
                <a:schemeClr val="tx1"/>
              </a:solidFill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indent="-342900">
              <a:buClr>
                <a:srgbClr val="274E13"/>
              </a:buClr>
              <a:buSzPts val="1800"/>
              <a:buFont typeface="Times New Roman"/>
              <a:buChar char="➢"/>
            </a:pPr>
            <a:r>
              <a:rPr lang="ru-RU" b="1" dirty="0">
                <a:solidFill>
                  <a:schemeClr val="tx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28  викладачів, з них </a:t>
            </a:r>
            <a:endParaRPr b="1" dirty="0">
              <a:solidFill>
                <a:schemeClr val="tx1"/>
              </a:solidFill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/>
            <a:r>
              <a:rPr lang="ru-RU" b="1" dirty="0">
                <a:solidFill>
                  <a:schemeClr val="tx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7 професорів,</a:t>
            </a:r>
            <a:r>
              <a:rPr lang="en-US" b="1" dirty="0">
                <a:solidFill>
                  <a:schemeClr val="tx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b="1" dirty="0">
                <a:solidFill>
                  <a:schemeClr val="tx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докторів наук,</a:t>
            </a:r>
            <a:endParaRPr b="1" dirty="0">
              <a:solidFill>
                <a:schemeClr val="tx1"/>
              </a:solidFill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/>
            <a:r>
              <a:rPr lang="ru-RU" b="1" dirty="0">
                <a:solidFill>
                  <a:schemeClr val="tx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15 доцент</a:t>
            </a:r>
            <a:r>
              <a:rPr lang="uk-UA" b="1" dirty="0">
                <a:solidFill>
                  <a:schemeClr val="tx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ів</a:t>
            </a:r>
            <a:r>
              <a:rPr lang="ru-RU" b="1" dirty="0">
                <a:solidFill>
                  <a:schemeClr val="tx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ru-RU" b="1" dirty="0" err="1">
                <a:solidFill>
                  <a:schemeClr val="tx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кандидатів</a:t>
            </a:r>
            <a:r>
              <a:rPr lang="ru-RU" b="1" dirty="0">
                <a:solidFill>
                  <a:schemeClr val="tx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 наук</a:t>
            </a:r>
          </a:p>
          <a:p>
            <a:endParaRPr lang="ru-RU" sz="2000" b="1" dirty="0">
              <a:solidFill>
                <a:srgbClr val="274E13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0745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5"/>
          <p:cNvSpPr txBox="1"/>
          <p:nvPr/>
        </p:nvSpPr>
        <p:spPr>
          <a:xfrm>
            <a:off x="2130523" y="1277504"/>
            <a:ext cx="8229600" cy="833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1F3864"/>
              </a:buClr>
              <a:buSzPts val="4000"/>
            </a:pPr>
            <a:r>
              <a:rPr lang="ru-RU" sz="4000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Академічна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мобільність</a:t>
            </a:r>
            <a:endParaRPr sz="4000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397" y="6464380"/>
            <a:ext cx="364919" cy="3649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2" y="6466699"/>
            <a:ext cx="355022" cy="35185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990940" y="1985657"/>
            <a:ext cx="4056442" cy="20313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altLang="ru-RU" sz="1800" dirty="0">
                <a:solidFill>
                  <a:schemeClr val="tx1"/>
                </a:solidFill>
                <a:cs typeface="Arial" panose="020B0604020202020204" pitchFamily="34" charset="0"/>
              </a:rPr>
              <a:t>10 аспірантів та 5 викладачів </a:t>
            </a:r>
            <a:r>
              <a:rPr lang="ru-RU" altLang="ru-RU" sz="1800" dirty="0" err="1">
                <a:solidFill>
                  <a:schemeClr val="tx1"/>
                </a:solidFill>
                <a:cs typeface="Arial" panose="020B0604020202020204" pitchFamily="34" charset="0"/>
              </a:rPr>
              <a:t>реалізовали</a:t>
            </a:r>
            <a:r>
              <a:rPr lang="ru-RU" altLang="ru-RU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ru-RU" altLang="ru-RU" sz="1800" dirty="0" err="1">
                <a:solidFill>
                  <a:schemeClr val="tx1"/>
                </a:solidFill>
                <a:cs typeface="Arial" panose="020B0604020202020204" pitchFamily="34" charset="0"/>
              </a:rPr>
              <a:t>академічну</a:t>
            </a:r>
            <a:r>
              <a:rPr lang="ru-RU" altLang="ru-RU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ru-RU" altLang="ru-RU" sz="1800" dirty="0" err="1">
                <a:solidFill>
                  <a:schemeClr val="tx1"/>
                </a:solidFill>
                <a:cs typeface="Arial" panose="020B0604020202020204" pitchFamily="34" charset="0"/>
              </a:rPr>
              <a:t>мобільність</a:t>
            </a:r>
            <a:r>
              <a:rPr lang="en-US" altLang="ru-RU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ru-RU" altLang="ru-RU" dirty="0">
                <a:solidFill>
                  <a:schemeClr val="tx1"/>
                </a:solidFill>
                <a:cs typeface="Arial" panose="020B0604020202020204" pitchFamily="34" charset="0"/>
              </a:rPr>
              <a:t>за проектом «</a:t>
            </a:r>
            <a:r>
              <a:rPr lang="en-US" altLang="ru-RU" dirty="0">
                <a:solidFill>
                  <a:schemeClr val="tx1"/>
                </a:solidFill>
                <a:cs typeface="Arial" panose="020B0604020202020204" pitchFamily="34" charset="0"/>
              </a:rPr>
              <a:t>Kharkiv-York Partnership Towards a Zero Pollution Environment in Post-War Ukraine</a:t>
            </a:r>
            <a:r>
              <a:rPr lang="ru-RU" altLang="ru-RU" dirty="0">
                <a:solidFill>
                  <a:schemeClr val="tx1"/>
                </a:solidFill>
                <a:cs typeface="Arial" panose="020B0604020202020204" pitchFamily="34" charset="0"/>
              </a:rPr>
              <a:t>» в </a:t>
            </a:r>
            <a:r>
              <a:rPr lang="ru-RU" altLang="ru-RU" dirty="0" err="1">
                <a:solidFill>
                  <a:schemeClr val="tx1"/>
                </a:solidFill>
                <a:cs typeface="Arial" panose="020B0604020202020204" pitchFamily="34" charset="0"/>
              </a:rPr>
              <a:t>Університет</a:t>
            </a:r>
            <a:r>
              <a:rPr lang="uk-UA" altLang="ru-RU" dirty="0">
                <a:solidFill>
                  <a:schemeClr val="tx1"/>
                </a:solidFill>
                <a:cs typeface="Arial" panose="020B0604020202020204" pitchFamily="34" charset="0"/>
              </a:rPr>
              <a:t>і Йорку (Велика Британія)</a:t>
            </a:r>
            <a:endParaRPr lang="en-US" altLang="ru-RU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en-US" altLang="ru-RU" sz="1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544" y="296728"/>
            <a:ext cx="1999544" cy="68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ижний колонтитул 3"/>
          <p:cNvSpPr txBox="1">
            <a:spLocks/>
          </p:cNvSpPr>
          <p:nvPr/>
        </p:nvSpPr>
        <p:spPr>
          <a:xfrm>
            <a:off x="5231904" y="404664"/>
            <a:ext cx="4320480" cy="57547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KARAZIN INSTITUTE OF ENVIRONMENTAL SCIENCES:</a:t>
            </a:r>
            <a:endParaRPr lang="uk-UA" sz="1200" b="1" dirty="0">
              <a:solidFill>
                <a:schemeClr val="accent4">
                  <a:lumMod val="60000"/>
                  <a:lumOff val="40000"/>
                </a:schemeClr>
              </a:solidFill>
              <a:cs typeface="Aharoni" panose="02010803020104030203" pitchFamily="2" charset="-79"/>
            </a:endParaRPr>
          </a:p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MODERN IN CLASSICS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CBE977-1EB7-01D4-7169-2FBC6CA6C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78" y="1916832"/>
            <a:ext cx="3839089" cy="21498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5D7FC0-8405-E629-7B35-C6D31DA96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7279" y="5229200"/>
            <a:ext cx="3385687" cy="9204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667352-8E9E-F2CA-CC3C-1F01A6CFB9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9818" y="3861048"/>
            <a:ext cx="2321014" cy="13037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84CE8A-4DA2-5ED9-60B3-2A9D49451E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2" y="4083595"/>
            <a:ext cx="3076310" cy="20508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CC4D7F-EC97-0A1C-1364-AC2998DC39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0942" y="1934734"/>
            <a:ext cx="3197982" cy="21319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8A6FEC5-C239-721E-BD16-C4B8FBF03B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51" y="4139368"/>
            <a:ext cx="3076311" cy="20508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E1A1DA6-C8E5-04B0-183A-00D41E9F21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6174" y="4255508"/>
            <a:ext cx="2579645" cy="193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52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5"/>
          <p:cNvSpPr txBox="1"/>
          <p:nvPr/>
        </p:nvSpPr>
        <p:spPr>
          <a:xfrm>
            <a:off x="596084" y="1540650"/>
            <a:ext cx="11119167" cy="833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1F3864"/>
              </a:buClr>
              <a:buSzPts val="4000"/>
            </a:pP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Викладацька мобільність та активність</a:t>
            </a:r>
            <a:endParaRPr sz="4000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397" y="6464380"/>
            <a:ext cx="364919" cy="3649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2" y="6466699"/>
            <a:ext cx="355022" cy="351855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544" y="296728"/>
            <a:ext cx="1999544" cy="68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ижний колонтитул 3"/>
          <p:cNvSpPr txBox="1">
            <a:spLocks/>
          </p:cNvSpPr>
          <p:nvPr/>
        </p:nvSpPr>
        <p:spPr>
          <a:xfrm>
            <a:off x="5231904" y="404664"/>
            <a:ext cx="4320480" cy="57547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KARAZIN INSTITUTE OF ENVIRONMENTAL SCIENCES:</a:t>
            </a:r>
            <a:endParaRPr lang="uk-UA" sz="1200" b="1" dirty="0">
              <a:solidFill>
                <a:schemeClr val="accent4">
                  <a:lumMod val="60000"/>
                  <a:lumOff val="40000"/>
                </a:schemeClr>
              </a:solidFill>
              <a:cs typeface="Aharoni" panose="02010803020104030203" pitchFamily="2" charset="-79"/>
            </a:endParaRPr>
          </a:p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MODERN IN CLASSICS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119336" y="2373661"/>
            <a:ext cx="12072664" cy="42850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uk-UA" sz="2000" b="1" i="1" dirty="0"/>
              <a:t>Результати 202</a:t>
            </a:r>
            <a:r>
              <a:rPr lang="en-US" sz="2000" b="1" i="1" dirty="0"/>
              <a:t>1</a:t>
            </a:r>
            <a:r>
              <a:rPr lang="uk-UA" sz="2000" b="1" i="1" dirty="0"/>
              <a:t> р. – першого півріччя 202</a:t>
            </a:r>
            <a:r>
              <a:rPr lang="en-US" sz="2000" b="1" i="1" dirty="0"/>
              <a:t>2</a:t>
            </a:r>
            <a:r>
              <a:rPr lang="uk-UA" sz="2000" b="1" i="1" dirty="0"/>
              <a:t> р.:</a:t>
            </a:r>
          </a:p>
          <a:p>
            <a:pPr>
              <a:defRPr/>
            </a:pPr>
            <a:r>
              <a:rPr lang="uk-UA" sz="2000" b="1" dirty="0"/>
              <a:t>Викладацька мобільність </a:t>
            </a:r>
            <a:r>
              <a:rPr lang="uk-UA" sz="2000" dirty="0"/>
              <a:t>(</a:t>
            </a:r>
            <a:r>
              <a:rPr lang="ru-RU" sz="2000" dirty="0"/>
              <a:t>верес</a:t>
            </a:r>
            <a:r>
              <a:rPr lang="uk-UA" sz="2000" dirty="0" err="1"/>
              <a:t>ень</a:t>
            </a:r>
            <a:r>
              <a:rPr lang="uk-UA" sz="2000" dirty="0"/>
              <a:t> 2021 р. 2 особи – Університет Західної Аттіки, Греція).</a:t>
            </a:r>
          </a:p>
          <a:p>
            <a:pPr>
              <a:defRPr/>
            </a:pPr>
            <a:r>
              <a:rPr lang="uk-UA" sz="2000" dirty="0"/>
              <a:t>Індивідувальні </a:t>
            </a:r>
            <a:r>
              <a:rPr lang="uk-UA" sz="2000" b="1" dirty="0"/>
              <a:t>наукові стажування </a:t>
            </a:r>
            <a:r>
              <a:rPr lang="uk-UA" sz="2000" dirty="0"/>
              <a:t>(2 аспіранти, вересень 2021 р., м.Львів).</a:t>
            </a:r>
          </a:p>
          <a:p>
            <a:pPr>
              <a:defRPr/>
            </a:pPr>
            <a:r>
              <a:rPr lang="uk-UA" sz="2000" dirty="0"/>
              <a:t>Організація та проведення </a:t>
            </a:r>
            <a:r>
              <a:rPr lang="uk-UA" sz="2000" b="1" dirty="0"/>
              <a:t>Літньої школи </a:t>
            </a:r>
            <a:r>
              <a:rPr lang="uk-UA" sz="2000" dirty="0"/>
              <a:t>«Зелено-голуба інфраструктура у містах країн колишнього СРСР – вивчаючи спадщину та досвід країн Вишеградської четвірки» (3 викладача та 3 аспіранти, вересень 2021 ).</a:t>
            </a:r>
          </a:p>
          <a:p>
            <a:pPr>
              <a:defRPr/>
            </a:pPr>
            <a:r>
              <a:rPr lang="uk-UA" sz="2000" dirty="0"/>
              <a:t>Функціонування </a:t>
            </a:r>
            <a:r>
              <a:rPr lang="uk-UA" sz="2000" b="1" dirty="0"/>
              <a:t>міжнародної та національної докторської школи  </a:t>
            </a:r>
            <a:r>
              <a:rPr lang="en-US" sz="2000" b="1" dirty="0"/>
              <a:t>INTENSE</a:t>
            </a:r>
            <a:r>
              <a:rPr lang="en-US" sz="2000" dirty="0"/>
              <a:t>. </a:t>
            </a:r>
            <a:endParaRPr lang="uk-UA" sz="2000" dirty="0"/>
          </a:p>
          <a:p>
            <a:pPr>
              <a:defRPr/>
            </a:pPr>
            <a:r>
              <a:rPr lang="uk-UA" sz="2000" b="1" dirty="0"/>
              <a:t>Проходження моніторингу </a:t>
            </a:r>
            <a:r>
              <a:rPr lang="uk-UA" sz="2000" dirty="0"/>
              <a:t>проєкту </a:t>
            </a:r>
            <a:r>
              <a:rPr lang="en-US" sz="2000" dirty="0"/>
              <a:t>ERASMUS+ </a:t>
            </a:r>
            <a:r>
              <a:rPr lang="uk-UA" sz="2000" dirty="0"/>
              <a:t>“Інтегрована докторська школа з екологічної політики, управління та технологій</a:t>
            </a:r>
            <a:r>
              <a:rPr lang="en-US" sz="2000" dirty="0"/>
              <a:t> </a:t>
            </a:r>
            <a:r>
              <a:rPr lang="en-GB" sz="2000" dirty="0"/>
              <a:t>-  </a:t>
            </a:r>
            <a:r>
              <a:rPr lang="en-US" sz="2000" dirty="0"/>
              <a:t>INTENSE”</a:t>
            </a:r>
            <a:r>
              <a:rPr lang="ru-RU" sz="2000" dirty="0"/>
              <a:t> (</a:t>
            </a:r>
            <a:r>
              <a:rPr lang="ru-RU" sz="2000" dirty="0" err="1"/>
              <a:t>грудень</a:t>
            </a:r>
            <a:r>
              <a:rPr lang="ru-RU" sz="2000" dirty="0"/>
              <a:t> 2021 р.)</a:t>
            </a:r>
          </a:p>
        </p:txBody>
      </p:sp>
    </p:spTree>
    <p:extLst>
      <p:ext uri="{BB962C8B-B14F-4D97-AF65-F5344CB8AC3E}">
        <p14:creationId xmlns:p14="http://schemas.microsoft.com/office/powerpoint/2010/main" val="2246062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5"/>
          <p:cNvSpPr txBox="1"/>
          <p:nvPr/>
        </p:nvSpPr>
        <p:spPr>
          <a:xfrm>
            <a:off x="596084" y="1540650"/>
            <a:ext cx="11119167" cy="833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1F3864"/>
              </a:buClr>
              <a:buSzPts val="4000"/>
            </a:pPr>
            <a:r>
              <a:rPr lang="ru-RU" sz="4000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Пріоритетна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активність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endParaRPr sz="4000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397" y="6464380"/>
            <a:ext cx="364919" cy="3649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2" y="6466699"/>
            <a:ext cx="355022" cy="351855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544" y="296728"/>
            <a:ext cx="1999544" cy="68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ижний колонтитул 3"/>
          <p:cNvSpPr txBox="1">
            <a:spLocks/>
          </p:cNvSpPr>
          <p:nvPr/>
        </p:nvSpPr>
        <p:spPr>
          <a:xfrm>
            <a:off x="5231904" y="404664"/>
            <a:ext cx="4320480" cy="57547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KARAZIN INSTITUTE OF ENVIRONMENTAL SCIENCES:</a:t>
            </a:r>
            <a:endParaRPr lang="uk-UA" sz="1200" b="1" dirty="0">
              <a:solidFill>
                <a:schemeClr val="accent4">
                  <a:lumMod val="60000"/>
                  <a:lumOff val="40000"/>
                </a:schemeClr>
              </a:solidFill>
              <a:cs typeface="Aharoni" panose="02010803020104030203" pitchFamily="2" charset="-79"/>
            </a:endParaRPr>
          </a:p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MODERN IN CLASSICS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119336" y="2373661"/>
            <a:ext cx="12072664" cy="42850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b="1" i="1" dirty="0"/>
              <a:t>ХХ</a:t>
            </a:r>
            <a:r>
              <a:rPr lang="en-US" sz="2000" b="1" i="1" dirty="0"/>
              <a:t>V </a:t>
            </a:r>
            <a:r>
              <a:rPr lang="ru-RU" sz="2000" b="1" i="1" dirty="0" err="1"/>
              <a:t>Міжнародної</a:t>
            </a:r>
            <a:r>
              <a:rPr lang="ru-RU" sz="2000" b="1" i="1" dirty="0"/>
              <a:t> </a:t>
            </a:r>
            <a:r>
              <a:rPr lang="ru-RU" sz="2000" b="1" i="1" dirty="0" err="1"/>
              <a:t>науково-практичної</a:t>
            </a:r>
            <a:r>
              <a:rPr lang="ru-RU" sz="2000" b="1" i="1" dirty="0"/>
              <a:t> </a:t>
            </a:r>
            <a:r>
              <a:rPr lang="ru-RU" sz="2000" b="1" i="1" dirty="0" err="1"/>
              <a:t>конференції</a:t>
            </a:r>
            <a:r>
              <a:rPr lang="ru-RU" sz="2000" b="1" i="1" dirty="0"/>
              <a:t> «</a:t>
            </a:r>
            <a:r>
              <a:rPr lang="ru-RU" sz="2000" b="1" i="1" dirty="0" err="1"/>
              <a:t>Екологія</a:t>
            </a:r>
            <a:r>
              <a:rPr lang="ru-RU" sz="2000" b="1" i="1" dirty="0"/>
              <a:t>, </a:t>
            </a:r>
            <a:r>
              <a:rPr lang="ru-RU" sz="2000" b="1" i="1" dirty="0" err="1"/>
              <a:t>охорона</a:t>
            </a:r>
            <a:r>
              <a:rPr lang="ru-RU" sz="2000" b="1" i="1" dirty="0"/>
              <a:t> </a:t>
            </a:r>
            <a:r>
              <a:rPr lang="ru-RU" sz="2000" b="1" i="1" dirty="0" err="1"/>
              <a:t>навколишнього</a:t>
            </a:r>
            <a:r>
              <a:rPr lang="ru-RU" sz="2000" b="1" i="1" dirty="0"/>
              <a:t> </a:t>
            </a:r>
            <a:r>
              <a:rPr lang="ru-RU" sz="2000" b="1" i="1" dirty="0" err="1"/>
              <a:t>середовища</a:t>
            </a:r>
            <a:r>
              <a:rPr lang="ru-RU" sz="2000" b="1" i="1" dirty="0"/>
              <a:t> та </a:t>
            </a:r>
            <a:r>
              <a:rPr lang="ru-RU" sz="2000" b="1" i="1" dirty="0" err="1"/>
              <a:t>збалансоване</a:t>
            </a:r>
            <a:r>
              <a:rPr lang="ru-RU" sz="2000" b="1" i="1" dirty="0"/>
              <a:t> </a:t>
            </a:r>
            <a:r>
              <a:rPr lang="ru-RU" sz="2000" b="1" i="1" dirty="0" err="1"/>
              <a:t>природокористування</a:t>
            </a:r>
            <a:r>
              <a:rPr lang="ru-RU" sz="2000" b="1" i="1" dirty="0"/>
              <a:t>: </a:t>
            </a:r>
            <a:r>
              <a:rPr lang="ru-RU" sz="2000" b="1" i="1" dirty="0" err="1"/>
              <a:t>освіта</a:t>
            </a:r>
            <a:r>
              <a:rPr lang="ru-RU" sz="2000" b="1" i="1" dirty="0"/>
              <a:t> – наука – </a:t>
            </a:r>
            <a:r>
              <a:rPr lang="ru-RU" sz="2000" b="1" i="1" dirty="0" err="1"/>
              <a:t>виробництво</a:t>
            </a:r>
            <a:r>
              <a:rPr lang="ru-RU" sz="2000" b="1" i="1" dirty="0"/>
              <a:t> – 2023» (27-28 </a:t>
            </a:r>
            <a:r>
              <a:rPr lang="ru-RU" sz="2000" b="1" i="1" dirty="0" err="1"/>
              <a:t>квітня</a:t>
            </a:r>
            <a:r>
              <a:rPr lang="ru-RU" sz="2000" b="1" i="1" dirty="0"/>
              <a:t> 2023 р.).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000" b="1" i="1" dirty="0"/>
              <a:t>V International Scientific Congress «SOCIETY OF AMBIENT INTELLIGENCE 2022» (</a:t>
            </a:r>
            <a:r>
              <a:rPr lang="ru-RU" sz="2000" b="1" i="1" dirty="0" err="1"/>
              <a:t>жовтень</a:t>
            </a:r>
            <a:r>
              <a:rPr lang="ru-RU" sz="2000" b="1" i="1" dirty="0"/>
              <a:t> 2022 р.),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b="1" i="1" dirty="0"/>
              <a:t>ХІХ </a:t>
            </a:r>
            <a:r>
              <a:rPr lang="ru-RU" sz="2000" b="1" i="1" dirty="0" err="1"/>
              <a:t>Всеукраїнські</a:t>
            </a:r>
            <a:r>
              <a:rPr lang="ru-RU" sz="2000" b="1" i="1" dirty="0"/>
              <a:t> </a:t>
            </a:r>
            <a:r>
              <a:rPr lang="ru-RU" sz="2000" b="1" i="1" dirty="0" err="1"/>
              <a:t>наукові</a:t>
            </a:r>
            <a:r>
              <a:rPr lang="ru-RU" sz="2000" b="1" i="1" dirty="0"/>
              <a:t> </a:t>
            </a:r>
            <a:r>
              <a:rPr lang="ru-RU" sz="2000" b="1" i="1" dirty="0" err="1"/>
              <a:t>Таліївські</a:t>
            </a:r>
            <a:r>
              <a:rPr lang="ru-RU" sz="2000" b="1" i="1" dirty="0"/>
              <a:t> </a:t>
            </a:r>
            <a:r>
              <a:rPr lang="ru-RU" sz="2000" b="1" i="1" dirty="0" err="1"/>
              <a:t>читання</a:t>
            </a:r>
            <a:r>
              <a:rPr lang="ru-RU" sz="2000" b="1" i="1" dirty="0"/>
              <a:t> (20 </a:t>
            </a:r>
            <a:r>
              <a:rPr lang="ru-RU" sz="2000" b="1" i="1" dirty="0" err="1"/>
              <a:t>жовтня</a:t>
            </a:r>
            <a:r>
              <a:rPr lang="ru-RU" sz="2000" b="1" i="1" dirty="0"/>
              <a:t> 2022 р.),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000" b="1" i="1" dirty="0"/>
              <a:t>II </a:t>
            </a:r>
            <a:r>
              <a:rPr lang="ru-RU" sz="2000" b="1" i="1" dirty="0" err="1"/>
              <a:t>Міжнародна</a:t>
            </a:r>
            <a:r>
              <a:rPr lang="ru-RU" sz="2000" b="1" i="1" dirty="0"/>
              <a:t> </a:t>
            </a:r>
            <a:r>
              <a:rPr lang="ru-RU" sz="2000" b="1" i="1" dirty="0" err="1"/>
              <a:t>інтернет</a:t>
            </a:r>
            <a:r>
              <a:rPr lang="ru-RU" sz="2000" b="1" i="1" dirty="0"/>
              <a:t> – </a:t>
            </a:r>
            <a:r>
              <a:rPr lang="ru-RU" sz="2000" b="1" i="1" dirty="0" err="1"/>
              <a:t>конференція</a:t>
            </a:r>
            <a:r>
              <a:rPr lang="ru-RU" sz="2000" b="1" i="1" dirty="0"/>
              <a:t> «</a:t>
            </a:r>
            <a:r>
              <a:rPr lang="ru-RU" sz="2000" b="1" i="1" dirty="0" err="1"/>
              <a:t>Актуальні</a:t>
            </a:r>
            <a:r>
              <a:rPr lang="ru-RU" sz="2000" b="1" i="1" dirty="0"/>
              <a:t> </a:t>
            </a:r>
            <a:r>
              <a:rPr lang="ru-RU" sz="2000" b="1" i="1" dirty="0" err="1"/>
              <a:t>проблеми</a:t>
            </a:r>
            <a:r>
              <a:rPr lang="ru-RU" sz="2000" b="1" i="1" dirty="0"/>
              <a:t> </a:t>
            </a:r>
            <a:r>
              <a:rPr lang="ru-RU" sz="2000" b="1" i="1" dirty="0" err="1"/>
              <a:t>формальної</a:t>
            </a:r>
            <a:r>
              <a:rPr lang="ru-RU" sz="2000" b="1" i="1" dirty="0"/>
              <a:t> і </a:t>
            </a:r>
            <a:r>
              <a:rPr lang="ru-RU" sz="2000" b="1" i="1" dirty="0" err="1"/>
              <a:t>неформальної</a:t>
            </a:r>
            <a:r>
              <a:rPr lang="ru-RU" sz="2000" b="1" i="1" dirty="0"/>
              <a:t> </a:t>
            </a:r>
            <a:r>
              <a:rPr lang="ru-RU" sz="2000" b="1" i="1" dirty="0" err="1"/>
              <a:t>освіти</a:t>
            </a:r>
            <a:r>
              <a:rPr lang="ru-RU" sz="2000" b="1" i="1" dirty="0"/>
              <a:t> з </a:t>
            </a:r>
            <a:r>
              <a:rPr lang="ru-RU" sz="2000" b="1" i="1" dirty="0" err="1"/>
              <a:t>моніторингу</a:t>
            </a:r>
            <a:r>
              <a:rPr lang="ru-RU" sz="2000" b="1" i="1" dirty="0"/>
              <a:t> </a:t>
            </a:r>
            <a:r>
              <a:rPr lang="ru-RU" sz="2000" b="1" i="1" dirty="0" err="1"/>
              <a:t>довкілля</a:t>
            </a:r>
            <a:r>
              <a:rPr lang="ru-RU" sz="2000" b="1" i="1" dirty="0"/>
              <a:t> та </a:t>
            </a:r>
            <a:r>
              <a:rPr lang="ru-RU" sz="2000" b="1" i="1" dirty="0" err="1"/>
              <a:t>заповідної</a:t>
            </a:r>
            <a:r>
              <a:rPr lang="ru-RU" sz="2000" b="1" i="1" dirty="0"/>
              <a:t> </a:t>
            </a:r>
            <a:r>
              <a:rPr lang="ru-RU" sz="2000" b="1" i="1" dirty="0" err="1"/>
              <a:t>справи</a:t>
            </a:r>
            <a:r>
              <a:rPr lang="ru-RU" sz="2000" b="1" i="1" dirty="0"/>
              <a:t>» (23 </a:t>
            </a:r>
            <a:r>
              <a:rPr lang="ru-RU" sz="2000" b="1" i="1" dirty="0" err="1"/>
              <a:t>березня</a:t>
            </a:r>
            <a:r>
              <a:rPr lang="ru-RU" sz="2000" b="1" i="1" dirty="0"/>
              <a:t> 2023 р.)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b="1" i="1" dirty="0" err="1"/>
              <a:t>Всеукраїнська</a:t>
            </a:r>
            <a:r>
              <a:rPr lang="ru-RU" sz="2000" b="1" i="1" dirty="0"/>
              <a:t> </a:t>
            </a:r>
            <a:r>
              <a:rPr lang="ru-RU" sz="2000" b="1" i="1" dirty="0" err="1"/>
              <a:t>студентська</a:t>
            </a:r>
            <a:r>
              <a:rPr lang="ru-RU" sz="2000" b="1" i="1" dirty="0"/>
              <a:t> </a:t>
            </a:r>
            <a:r>
              <a:rPr lang="ru-RU" sz="2000" b="1" i="1" dirty="0" err="1"/>
              <a:t>англомовнаконференція</a:t>
            </a:r>
            <a:r>
              <a:rPr lang="ru-RU" sz="2000" b="1" i="1" dirty="0"/>
              <a:t> «</a:t>
            </a:r>
            <a:r>
              <a:rPr lang="en-US" sz="2000" b="1" i="1" dirty="0"/>
              <a:t>Ecology is a priority»(19 </a:t>
            </a:r>
            <a:r>
              <a:rPr lang="ru-RU" sz="2000" b="1" i="1" dirty="0" err="1"/>
              <a:t>квітня</a:t>
            </a:r>
            <a:r>
              <a:rPr lang="ru-RU" sz="2000" b="1" i="1" dirty="0"/>
              <a:t> 2023 р.),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b="1" i="1" dirty="0"/>
              <a:t>Форум «</a:t>
            </a:r>
            <a:r>
              <a:rPr lang="ru-RU" sz="2000" b="1" i="1" dirty="0" err="1"/>
              <a:t>Освіта</a:t>
            </a:r>
            <a:r>
              <a:rPr lang="ru-RU" sz="2000" b="1" i="1" dirty="0"/>
              <a:t>. Наука. </a:t>
            </a:r>
            <a:r>
              <a:rPr lang="ru-RU" sz="2000" b="1" i="1" dirty="0" err="1"/>
              <a:t>Бізнес</a:t>
            </a:r>
            <a:r>
              <a:rPr lang="ru-RU" sz="2000" b="1" i="1" dirty="0"/>
              <a:t>» (7 липня 2023 року)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uk-UA" sz="2000" b="1" i="1" dirty="0"/>
              <a:t>Конференція «ХАРКІВ-БЕРЛІН-МІСТ» (7 липня 2023 р.)</a:t>
            </a:r>
            <a:endParaRPr lang="ru-RU" sz="2000" b="1" i="1" dirty="0"/>
          </a:p>
          <a:p>
            <a:pPr>
              <a:buFont typeface="Wingdings" panose="05000000000000000000" pitchFamily="2" charset="2"/>
              <a:buChar char="ü"/>
              <a:defRPr/>
            </a:pP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900908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76925738"/>
              </p:ext>
            </p:extLst>
          </p:nvPr>
        </p:nvGraphicFramePr>
        <p:xfrm>
          <a:off x="1752914" y="2060848"/>
          <a:ext cx="9271140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5807968" y="2564904"/>
            <a:ext cx="6109539" cy="34045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uk-UA" altLang="ru-RU" sz="21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uk-UA" altLang="ru-RU" sz="2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Оптимізація та виконання Стратегії розвитку навчально-наукового інституту екології </a:t>
            </a:r>
            <a:r>
              <a:rPr lang="uk-UA" altLang="ru-RU" sz="21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</a:p>
          <a:p>
            <a:r>
              <a:rPr lang="uk-UA" altLang="ru-RU" sz="21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 т.ч.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uk-UA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Акредитація ОП «Екологія» першого бакалаврського рівня зі спеціальності 101 «Екологія»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uk-UA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Постійний моніторинг якості освіти у освітньому процесі підготовки бакалаврів і магістрів та підготовка до акредитації усіх ОПП та ОНП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uk-UA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Оптимізація системи організації взаємодії зі стейкхолдерами-роботодавцями</a:t>
            </a:r>
            <a:endParaRPr lang="uk-UA" altLang="ru-RU" sz="21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uk-UA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Успішна реалізація поточних міжнародних проектів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uk-UA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Підготовка та проведення аудиту стану системи вимірювань лабораторій згідно вимог ДСТУ </a:t>
            </a:r>
            <a:r>
              <a:rPr lang="en-US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ISO</a:t>
            </a:r>
            <a:r>
              <a:rPr lang="uk-UA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10012:2005 ДП «</a:t>
            </a:r>
            <a:r>
              <a:rPr lang="uk-UA" sz="2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Харківстандартметрологія</a:t>
            </a:r>
            <a:r>
              <a:rPr lang="uk-UA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»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7298672" y="3111705"/>
            <a:ext cx="4893329" cy="7493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altLang="ru-RU" sz="1800" b="1" dirty="0">
              <a:solidFill>
                <a:schemeClr val="tx1"/>
              </a:solidFill>
            </a:endParaRPr>
          </a:p>
        </p:txBody>
      </p:sp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2639616" y="1484784"/>
            <a:ext cx="7704856" cy="93610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uk-UA" altLang="ru-RU" sz="2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br>
              <a:rPr lang="uk-UA" altLang="ru-RU" sz="2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uk-UA" altLang="ru-RU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ПРІОРИТЕТИ РОЗВИТКУ</a:t>
            </a:r>
            <a:r>
              <a:rPr lang="en-US" altLang="ru-RU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на 2023-2024 н.р.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91343" y="2564904"/>
            <a:ext cx="4597929" cy="34045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uk-UA" altLang="ru-RU" sz="21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endParaRPr lang="uk-UA" altLang="ru-RU" sz="21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uk-UA" altLang="ru-RU" sz="2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Виконання Стратегії розвитку навчально-наукового інституту екології </a:t>
            </a:r>
            <a:r>
              <a:rPr lang="uk-UA" altLang="ru-RU" sz="21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</a:p>
          <a:p>
            <a:r>
              <a:rPr lang="uk-UA" altLang="ru-RU" sz="21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 т.ч.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uk-UA" altLang="ru-RU" sz="23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Активна </a:t>
            </a:r>
            <a:r>
              <a:rPr lang="en-US" altLang="ru-RU" sz="23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PR-</a:t>
            </a:r>
            <a:r>
              <a:rPr lang="uk-UA" altLang="ru-RU" sz="23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компанія та нова брендінг-стратегія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uk-UA" altLang="ru-RU" sz="23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Атестація навчально-дослідних лабораторій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uk-UA" sz="23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Подання проектних заявок                   (мінімум  5) на міжнародні програми та запита на НДР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uk-UA" sz="23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Перегляд та оптимізація системи практичної підготовки бакалаврів і магістрів</a:t>
            </a:r>
          </a:p>
          <a:p>
            <a:pPr marL="342900" indent="-342900">
              <a:buFont typeface="Wingdings" pitchFamily="2" charset="2"/>
              <a:buChar char="q"/>
            </a:pPr>
            <a:endParaRPr lang="uk-UA" sz="21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4839472" y="4251897"/>
            <a:ext cx="978408" cy="48463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ижний колонтитул 3"/>
          <p:cNvSpPr txBox="1">
            <a:spLocks/>
          </p:cNvSpPr>
          <p:nvPr/>
        </p:nvSpPr>
        <p:spPr>
          <a:xfrm>
            <a:off x="5231904" y="404664"/>
            <a:ext cx="4320480" cy="57547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KARAZIN INSTITUTE OF ENVIRONMENTAL SCIENCES:</a:t>
            </a:r>
            <a:endParaRPr lang="uk-UA" sz="1200" b="1" dirty="0">
              <a:solidFill>
                <a:schemeClr val="accent4">
                  <a:lumMod val="60000"/>
                  <a:lumOff val="40000"/>
                </a:schemeClr>
              </a:solidFill>
              <a:cs typeface="Aharoni" panose="02010803020104030203" pitchFamily="2" charset="-79"/>
            </a:endParaRPr>
          </a:p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MODERN IN CLASSICS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09472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397" y="6464380"/>
            <a:ext cx="364919" cy="3649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2" y="6466699"/>
            <a:ext cx="355022" cy="35185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870" y="296729"/>
            <a:ext cx="1999544" cy="68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Нижний колонтитул 3"/>
          <p:cNvSpPr txBox="1">
            <a:spLocks/>
          </p:cNvSpPr>
          <p:nvPr/>
        </p:nvSpPr>
        <p:spPr>
          <a:xfrm>
            <a:off x="5231904" y="404664"/>
            <a:ext cx="4320480" cy="57547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KARAZIN INSTITUTE OF ENVIRONMENTAL SCIENCES:</a:t>
            </a:r>
            <a:endParaRPr lang="uk-UA" sz="1200" b="1" dirty="0">
              <a:solidFill>
                <a:schemeClr val="accent4">
                  <a:lumMod val="60000"/>
                  <a:lumOff val="40000"/>
                </a:schemeClr>
              </a:solidFill>
              <a:cs typeface="Aharoni" panose="02010803020104030203" pitchFamily="2" charset="-79"/>
            </a:endParaRPr>
          </a:p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MODERN IN CLASSICS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4AA27F-F18E-4BE2-A71B-79C53E30EB72}"/>
              </a:ext>
            </a:extLst>
          </p:cNvPr>
          <p:cNvSpPr/>
          <p:nvPr/>
        </p:nvSpPr>
        <p:spPr>
          <a:xfrm>
            <a:off x="1401254" y="1268760"/>
            <a:ext cx="8592616" cy="5868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0170" indent="-90170" algn="ctr">
              <a:lnSpc>
                <a:spcPct val="120000"/>
              </a:lnSpc>
              <a:spcAft>
                <a:spcPts val="0"/>
              </a:spcAft>
            </a:pP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Цілі </a:t>
            </a:r>
            <a:r>
              <a:rPr lang="uk-UA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Каразінського</a:t>
            </a: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інституту екології  Харківського національного університету імені В. Н. Каразіна у сфері якості на 2023/2024 навчальний рік</a:t>
            </a:r>
            <a:endParaRPr lang="ru-RU" sz="1400" dirty="0">
              <a:effectLst/>
              <a:latin typeface="CG Times (W1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35F2399-625B-4CB7-99BA-600DD48D00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064152"/>
              </p:ext>
            </p:extLst>
          </p:nvPr>
        </p:nvGraphicFramePr>
        <p:xfrm>
          <a:off x="310441" y="1947818"/>
          <a:ext cx="11571117" cy="43623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4854">
                  <a:extLst>
                    <a:ext uri="{9D8B030D-6E8A-4147-A177-3AD203B41FA5}">
                      <a16:colId xmlns:a16="http://schemas.microsoft.com/office/drawing/2014/main" val="4034786001"/>
                    </a:ext>
                  </a:extLst>
                </a:gridCol>
                <a:gridCol w="5040704">
                  <a:extLst>
                    <a:ext uri="{9D8B030D-6E8A-4147-A177-3AD203B41FA5}">
                      <a16:colId xmlns:a16="http://schemas.microsoft.com/office/drawing/2014/main" val="3554417455"/>
                    </a:ext>
                  </a:extLst>
                </a:gridCol>
                <a:gridCol w="5785559">
                  <a:extLst>
                    <a:ext uri="{9D8B030D-6E8A-4147-A177-3AD203B41FA5}">
                      <a16:colId xmlns:a16="http://schemas.microsoft.com/office/drawing/2014/main" val="1750134182"/>
                    </a:ext>
                  </a:extLst>
                </a:gridCol>
              </a:tblGrid>
              <a:tr h="4730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№ з/п</a:t>
                      </a:r>
                      <a:endParaRPr lang="ru-RU" sz="1200" dirty="0">
                        <a:effectLst/>
                        <a:latin typeface="CG Times (W1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 indent="229870"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Визначена ціль університету</a:t>
                      </a:r>
                      <a:endParaRPr lang="ru-RU" sz="1200" dirty="0">
                        <a:effectLst/>
                        <a:latin typeface="CG Times (W1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48" marR="37948" marT="0" marB="0" anchor="ctr"/>
                </a:tc>
                <a:tc>
                  <a:txBody>
                    <a:bodyPr/>
                    <a:lstStyle/>
                    <a:p>
                      <a:pPr indent="229870" algn="ctr">
                        <a:spcAft>
                          <a:spcPts val="0"/>
                        </a:spcAft>
                      </a:pPr>
                      <a:r>
                        <a:rPr lang="uk-UA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Визначена ціль інституту</a:t>
                      </a:r>
                      <a:endParaRPr lang="ru-RU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48" marR="37948" marT="0" marB="0" anchor="ctr"/>
                </a:tc>
                <a:extLst>
                  <a:ext uri="{0D108BD9-81ED-4DB2-BD59-A6C34878D82A}">
                    <a16:rowId xmlns:a16="http://schemas.microsoft.com/office/drawing/2014/main" val="3123908155"/>
                  </a:ext>
                </a:extLst>
              </a:tr>
              <a:tr h="5127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G Times (W1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 indent="22987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Цифровізація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освітньої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діяльності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університету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проєкт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«Деканат»: </a:t>
                      </a: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модулі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«</a:t>
                      </a: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Студенти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» та «</a:t>
                      </a: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Навчальні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плани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»)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Впровадження</a:t>
                      </a:r>
                      <a:r>
                        <a:rPr lang="ru-RU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системи</a:t>
                      </a:r>
                      <a:r>
                        <a:rPr lang="ru-RU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доповнення</a:t>
                      </a:r>
                      <a:r>
                        <a:rPr lang="ru-RU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роботи</a:t>
                      </a:r>
                      <a:r>
                        <a:rPr lang="ru-RU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власними</a:t>
                      </a:r>
                      <a:r>
                        <a:rPr lang="ru-RU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кейсами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Продовження </a:t>
                      </a:r>
                      <a:r>
                        <a:rPr lang="uk-UA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цифровізації</a:t>
                      </a:r>
                      <a:r>
                        <a:rPr lang="uk-UA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освітнього процесу із залученням потенціалу лабораторії цифрових технологій та інформаційного забезпечення та </a:t>
                      </a:r>
                      <a:r>
                        <a:rPr lang="uk-UA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загальноуніверситетських</a:t>
                      </a:r>
                      <a:r>
                        <a:rPr lang="uk-UA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сервісів (студент-орієнтований сервіс) </a:t>
                      </a:r>
                      <a:endParaRPr lang="ru-RU" sz="12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indent="229870">
                        <a:spcAft>
                          <a:spcPts val="0"/>
                        </a:spcAft>
                      </a:pPr>
                      <a:endParaRPr lang="ru-RU" sz="12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48" marR="37948" marT="0" marB="0"/>
                </a:tc>
                <a:extLst>
                  <a:ext uri="{0D108BD9-81ED-4DB2-BD59-A6C34878D82A}">
                    <a16:rowId xmlns:a16="http://schemas.microsoft.com/office/drawing/2014/main" val="1114911523"/>
                  </a:ext>
                </a:extLst>
              </a:tr>
              <a:tr h="902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G Times (W1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 indent="229870">
                        <a:spcAft>
                          <a:spcPts val="0"/>
                        </a:spcAft>
                      </a:pPr>
                      <a:r>
                        <a:rPr lang="uk-UA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Проведення акредитації освітніх програм 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Оптимізувати освітні програми до майбутньої акредитації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uk-UA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Перегляд та оптимізація системи організації взаємодії зі </a:t>
                      </a:r>
                      <a:r>
                        <a:rPr lang="uk-UA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стейкхолдерами</a:t>
                      </a:r>
                      <a:r>
                        <a:rPr lang="uk-UA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-роботодавцями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Постійний</a:t>
                      </a:r>
                      <a:r>
                        <a:rPr lang="ru-RU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моніторинг</a:t>
                      </a:r>
                      <a:r>
                        <a:rPr lang="ru-RU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якості</a:t>
                      </a:r>
                      <a:r>
                        <a:rPr lang="ru-RU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дистанційної</a:t>
                      </a:r>
                      <a:r>
                        <a:rPr lang="ru-RU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освіти</a:t>
                      </a:r>
                      <a:r>
                        <a:rPr lang="ru-RU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у межах </a:t>
                      </a:r>
                      <a:r>
                        <a:rPr lang="ru-RU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реалізації</a:t>
                      </a:r>
                      <a:r>
                        <a:rPr lang="ru-RU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змішаного</a:t>
                      </a:r>
                      <a:r>
                        <a:rPr lang="ru-RU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навчання</a:t>
                      </a:r>
                      <a:r>
                        <a:rPr lang="ru-RU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у </a:t>
                      </a:r>
                      <a:r>
                        <a:rPr lang="ru-RU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освітньому</a:t>
                      </a:r>
                      <a:r>
                        <a:rPr lang="ru-RU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процесі</a:t>
                      </a:r>
                      <a:r>
                        <a:rPr lang="ru-RU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підготовки</a:t>
                      </a:r>
                      <a:r>
                        <a:rPr lang="ru-RU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бакалаврів</a:t>
                      </a:r>
                      <a:r>
                        <a:rPr lang="ru-RU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і </a:t>
                      </a:r>
                      <a:r>
                        <a:rPr lang="ru-RU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магістрів</a:t>
                      </a:r>
                      <a:endParaRPr lang="ru-RU" sz="12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uk-UA" sz="12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uk-UA" sz="12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endParaRPr lang="uk-UA" sz="12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48" marR="37948" marT="0" marB="0"/>
                </a:tc>
                <a:extLst>
                  <a:ext uri="{0D108BD9-81ED-4DB2-BD59-A6C34878D82A}">
                    <a16:rowId xmlns:a16="http://schemas.microsoft.com/office/drawing/2014/main" val="1234771120"/>
                  </a:ext>
                </a:extLst>
              </a:tr>
              <a:tr h="3035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G Times (W1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 indent="229870" algn="just" fontAlgn="base"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Запровадити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три </a:t>
                      </a: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нові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англомовні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освітні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програми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uk-UA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Розробити одну нову англомовну освітню програму</a:t>
                      </a:r>
                      <a:endParaRPr lang="ru-RU" sz="12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endParaRPr lang="ru-RU" sz="12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48" marR="37948" marT="0" marB="0"/>
                </a:tc>
                <a:extLst>
                  <a:ext uri="{0D108BD9-81ED-4DB2-BD59-A6C34878D82A}">
                    <a16:rowId xmlns:a16="http://schemas.microsoft.com/office/drawing/2014/main" val="1833494581"/>
                  </a:ext>
                </a:extLst>
              </a:tr>
              <a:tr h="5059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CG Times (W1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 indent="229870"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Укладання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трьох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нових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міжнародних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грантових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угод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Підготувати</a:t>
                      </a:r>
                      <a:r>
                        <a:rPr lang="ru-RU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та подати на конкурс 2 </a:t>
                      </a:r>
                      <a:r>
                        <a:rPr lang="ru-RU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проектні</a:t>
                      </a:r>
                      <a:r>
                        <a:rPr lang="ru-RU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заявки</a:t>
                      </a:r>
                    </a:p>
                  </a:txBody>
                  <a:tcPr marL="37948" marR="37948" marT="0" marB="0"/>
                </a:tc>
                <a:extLst>
                  <a:ext uri="{0D108BD9-81ED-4DB2-BD59-A6C34878D82A}">
                    <a16:rowId xmlns:a16="http://schemas.microsoft.com/office/drawing/2014/main" val="3584976547"/>
                  </a:ext>
                </a:extLst>
              </a:tr>
              <a:tr h="3035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G Times (W1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 indent="16002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Вжити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заходів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щодо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фінансування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наукових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робіт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і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проєктів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за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рахунок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коштів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закордонних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та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українських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замовників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благодійної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допомоги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міжнародних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грантів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в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обсязі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не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менше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10 000,00 тис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грн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Успішне</a:t>
                      </a:r>
                      <a:r>
                        <a:rPr lang="ru-RU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завершення</a:t>
                      </a:r>
                      <a:r>
                        <a:rPr lang="ru-RU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поточних</a:t>
                      </a:r>
                      <a:r>
                        <a:rPr lang="ru-RU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міжнародних</a:t>
                      </a:r>
                      <a:r>
                        <a:rPr lang="ru-RU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проектів</a:t>
                      </a:r>
                      <a:r>
                        <a:rPr lang="ru-RU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та НДР</a:t>
                      </a:r>
                    </a:p>
                  </a:txBody>
                  <a:tcPr marL="37948" marR="37948" marT="0" marB="0"/>
                </a:tc>
                <a:extLst>
                  <a:ext uri="{0D108BD9-81ED-4DB2-BD59-A6C34878D82A}">
                    <a16:rowId xmlns:a16="http://schemas.microsoft.com/office/drawing/2014/main" val="1533872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4827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EF1FE15-4029-DF8D-2AC7-C6C07328C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323" y="3403334"/>
            <a:ext cx="1445904" cy="108442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0AC483E-7863-EBC3-9417-B3337A6E5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752" y="2701398"/>
            <a:ext cx="1635646" cy="218086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3BF7233-239E-FF02-A5B4-FB2E9F907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597" y="1311764"/>
            <a:ext cx="1120687" cy="242720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32534D5-4C64-B55B-450A-2F5C9C229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5120" y="2359092"/>
            <a:ext cx="1329749" cy="9973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F1D56E-D82E-4A46-55C4-5AE8E3DE2F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344" y="2060848"/>
            <a:ext cx="1476935" cy="1967198"/>
          </a:xfrm>
          <a:prstGeom prst="rect">
            <a:avLst/>
          </a:prstGeom>
        </p:spPr>
      </p:pic>
      <p:sp>
        <p:nvSpPr>
          <p:cNvPr id="10" name="Нижний колонтитул 3"/>
          <p:cNvSpPr txBox="1">
            <a:spLocks/>
          </p:cNvSpPr>
          <p:nvPr/>
        </p:nvSpPr>
        <p:spPr>
          <a:xfrm>
            <a:off x="5231904" y="404664"/>
            <a:ext cx="4320480" cy="57547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KARAZIN INSTITUTE OF ENVIRONMENTAL SCIENCES:</a:t>
            </a:r>
            <a:endParaRPr lang="uk-UA" sz="1200" b="1" dirty="0">
              <a:solidFill>
                <a:schemeClr val="accent4">
                  <a:lumMod val="60000"/>
                  <a:lumOff val="40000"/>
                </a:schemeClr>
              </a:solidFill>
              <a:cs typeface="Aharoni" panose="02010803020104030203" pitchFamily="2" charset="-79"/>
            </a:endParaRPr>
          </a:p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MODERN IN CLASSICS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332656"/>
            <a:ext cx="1999544" cy="68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6F6789-503F-4D94-5A06-F5957B61A864}"/>
              </a:ext>
            </a:extLst>
          </p:cNvPr>
          <p:cNvSpPr txBox="1"/>
          <p:nvPr/>
        </p:nvSpPr>
        <p:spPr>
          <a:xfrm>
            <a:off x="191344" y="1340768"/>
            <a:ext cx="2684261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З </a:t>
            </a:r>
            <a:r>
              <a:rPr lang="ru-RU" b="1" dirty="0" err="1"/>
              <a:t>безмежною</a:t>
            </a:r>
            <a:r>
              <a:rPr lang="ru-RU" b="1" dirty="0"/>
              <a:t> </a:t>
            </a:r>
            <a:r>
              <a:rPr lang="ru-RU" b="1" dirty="0" err="1"/>
              <a:t>вдячністю</a:t>
            </a:r>
            <a:r>
              <a:rPr lang="ru-RU" b="1" dirty="0"/>
              <a:t> до кожного…</a:t>
            </a:r>
          </a:p>
          <a:p>
            <a:r>
              <a:rPr lang="ru-RU" b="1" dirty="0" err="1"/>
              <a:t>Було</a:t>
            </a:r>
            <a:r>
              <a:rPr lang="ru-RU" b="1" dirty="0"/>
              <a:t> </a:t>
            </a:r>
            <a:r>
              <a:rPr lang="ru-RU" b="1" dirty="0" err="1"/>
              <a:t>надскладно</a:t>
            </a:r>
            <a:r>
              <a:rPr lang="ru-RU" b="1" dirty="0"/>
              <a:t>, але разом ми </a:t>
            </a:r>
            <a:r>
              <a:rPr lang="ru-RU" b="1" dirty="0" err="1"/>
              <a:t>впорались</a:t>
            </a:r>
            <a:r>
              <a:rPr lang="ru-RU" b="1" dirty="0"/>
              <a:t>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873739-D2E6-B0AA-922F-59BFD40CCF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28" y="4028046"/>
            <a:ext cx="1548099" cy="20641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56E2A6-704E-BBD8-F5ED-8327EAAF93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6440" y="4377761"/>
            <a:ext cx="1953585" cy="19074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8DA3E60-9013-D745-D969-EBEAABDF91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8586" y="4731522"/>
            <a:ext cx="1077349" cy="14515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D578CBD-1EC3-59CB-5E86-56ABEDDEDD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6840" y="4433679"/>
            <a:ext cx="2480898" cy="186067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B9DBB97-6975-47E0-0712-FDF2F3413B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94202" y="3255732"/>
            <a:ext cx="1982597" cy="148694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CEBFDB3-0F5D-A9D0-02ED-1766448E66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52182" y="1544936"/>
            <a:ext cx="1548339" cy="103182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CD547A6-F713-229E-4032-BE8F6EDB21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65963" y="2662568"/>
            <a:ext cx="2543078" cy="169472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1DCF022-C0DE-22B1-A47F-019BB5926A7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39232" y="3390187"/>
            <a:ext cx="2014344" cy="15107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A9A157A-EAED-9C6B-C3F0-D31F6467F3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869" y="1292022"/>
            <a:ext cx="2824620" cy="211846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66863A5-A483-6F80-5F82-6D455EB964E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77631" y="1311764"/>
            <a:ext cx="1846137" cy="138460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421A24A-F5D9-B470-52BC-B9BA53452E4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54523" y="1450835"/>
            <a:ext cx="1694694" cy="127102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1BD55ED-D707-0B68-97C0-2BE5A3C980A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65747" y="4711817"/>
            <a:ext cx="3277575" cy="151075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06ED9BC-3093-3F45-82D1-9760E741281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9512" y="2813149"/>
            <a:ext cx="2014343" cy="151075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36243BD-C023-6412-4005-D4079D6AB0A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46819" y="4882259"/>
            <a:ext cx="1907704" cy="143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52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199456" y="1412776"/>
            <a:ext cx="9366251" cy="864394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Науково-педагогічні працівники   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(штатн</a:t>
            </a:r>
            <a:r>
              <a:rPr lang="uk-UA" sz="26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і викладачі та сумісники)      </a:t>
            </a:r>
            <a:r>
              <a:rPr lang="uk-UA" sz="22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на 26.09. 2023 р.</a:t>
            </a:r>
            <a:r>
              <a:rPr lang="uk-UA" sz="26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(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та на 01.10.2022 р.)</a:t>
            </a: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8608289"/>
              </p:ext>
            </p:extLst>
          </p:nvPr>
        </p:nvGraphicFramePr>
        <p:xfrm>
          <a:off x="1385747" y="2348880"/>
          <a:ext cx="9678804" cy="3597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2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9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9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52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1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3342">
                <a:tc>
                  <a:txBody>
                    <a:bodyPr/>
                    <a:lstStyle/>
                    <a:p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solidFill>
                      <a:schemeClr val="bg2">
                        <a:lumMod val="50000"/>
                        <a:alpha val="86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Інститут  (особи)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solidFill>
                      <a:schemeClr val="bg2">
                        <a:lumMod val="50000"/>
                        <a:alpha val="86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bg2">
                        <a:lumMod val="50000"/>
                        <a:alpha val="86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Інститут  (ставки)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solidFill>
                      <a:schemeClr val="bg2">
                        <a:lumMod val="50000"/>
                        <a:alpha val="86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  <a:alpha val="8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82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>
                    <a:solidFill>
                      <a:schemeClr val="bg2">
                        <a:lumMod val="60000"/>
                        <a:lumOff val="40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/>
                        <a:t>Осіб </a:t>
                      </a:r>
                      <a:endParaRPr lang="ru-RU" b="1" dirty="0"/>
                    </a:p>
                  </a:txBody>
                  <a:tcPr marL="121920" marR="121920">
                    <a:solidFill>
                      <a:schemeClr val="bg2">
                        <a:lumMod val="60000"/>
                        <a:lumOff val="40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/>
                        <a:t>%</a:t>
                      </a:r>
                      <a:endParaRPr lang="ru-RU" b="1" dirty="0"/>
                    </a:p>
                  </a:txBody>
                  <a:tcPr marL="121920" marR="121920">
                    <a:solidFill>
                      <a:schemeClr val="bg2">
                        <a:lumMod val="60000"/>
                        <a:lumOff val="40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/>
                        <a:t>Ставок </a:t>
                      </a:r>
                      <a:endParaRPr lang="ru-RU" b="1" dirty="0"/>
                    </a:p>
                  </a:txBody>
                  <a:tcPr marL="121920" marR="121920">
                    <a:solidFill>
                      <a:schemeClr val="bg2">
                        <a:lumMod val="60000"/>
                        <a:lumOff val="40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/>
                        <a:t>%</a:t>
                      </a:r>
                      <a:endParaRPr lang="ru-RU" b="1" dirty="0"/>
                    </a:p>
                  </a:txBody>
                  <a:tcPr marL="121920" marR="121920">
                    <a:solidFill>
                      <a:schemeClr val="bg2">
                        <a:lumMod val="60000"/>
                        <a:lumOff val="40000"/>
                        <a:alpha val="8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0267">
                <a:tc>
                  <a:txBody>
                    <a:bodyPr/>
                    <a:lstStyle/>
                    <a:p>
                      <a:r>
                        <a:rPr lang="uk-UA" sz="2000" b="1" dirty="0"/>
                        <a:t>Науково-педагогічні</a:t>
                      </a:r>
                      <a:r>
                        <a:rPr lang="uk-UA" sz="2000" b="1" baseline="0" dirty="0"/>
                        <a:t> працівники</a:t>
                      </a:r>
                      <a:r>
                        <a:rPr lang="uk-UA" sz="2000" baseline="0" dirty="0"/>
                        <a:t>, </a:t>
                      </a:r>
                    </a:p>
                    <a:p>
                      <a:r>
                        <a:rPr lang="uk-UA" sz="2000" baseline="0" dirty="0"/>
                        <a:t>з них: </a:t>
                      </a:r>
                      <a:endParaRPr lang="ru-RU" sz="2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/>
                        <a:t>28</a:t>
                      </a:r>
                      <a:r>
                        <a:rPr lang="uk-UA" sz="2000" b="0" dirty="0"/>
                        <a:t> (22)</a:t>
                      </a:r>
                      <a:endParaRPr lang="ru-RU" sz="2000" b="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/>
                        <a:t>100</a:t>
                      </a:r>
                      <a:endParaRPr lang="ru-RU" sz="2000" b="1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/>
                        <a:t>19,00</a:t>
                      </a:r>
                      <a:r>
                        <a:rPr lang="uk-UA" sz="2000" b="0" dirty="0"/>
                        <a:t> (17)</a:t>
                      </a:r>
                      <a:endParaRPr lang="ru-RU" sz="2000" b="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/>
                        <a:t>100</a:t>
                      </a:r>
                      <a:endParaRPr lang="ru-RU" sz="2000" b="1" dirty="0"/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048">
                <a:tc>
                  <a:txBody>
                    <a:bodyPr/>
                    <a:lstStyle/>
                    <a:p>
                      <a:pPr algn="r"/>
                      <a:r>
                        <a:rPr lang="uk-UA" sz="2000" b="1" dirty="0"/>
                        <a:t>Доктори наук, професори</a:t>
                      </a:r>
                      <a:endParaRPr lang="ru-RU" sz="20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/>
                        <a:t>7</a:t>
                      </a:r>
                      <a:r>
                        <a:rPr lang="uk-UA" sz="2000" b="0" dirty="0"/>
                        <a:t> (4)</a:t>
                      </a:r>
                      <a:endParaRPr lang="ru-RU" sz="2000" b="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/>
                        <a:t>25 </a:t>
                      </a:r>
                      <a:r>
                        <a:rPr lang="uk-UA" sz="2000" b="0" dirty="0"/>
                        <a:t>(18)</a:t>
                      </a:r>
                      <a:endParaRPr lang="ru-RU" sz="2000" b="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/>
                        <a:t>6,5</a:t>
                      </a:r>
                      <a:r>
                        <a:rPr lang="uk-UA" sz="2000" b="0" dirty="0"/>
                        <a:t> (5,25)</a:t>
                      </a:r>
                      <a:endParaRPr lang="ru-RU" sz="2000" b="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/>
                        <a:t>34 </a:t>
                      </a:r>
                      <a:r>
                        <a:rPr lang="uk-UA" sz="2000" b="0" dirty="0"/>
                        <a:t>(31)</a:t>
                      </a:r>
                      <a:endParaRPr lang="ru-RU" sz="2000" b="0" dirty="0"/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066">
                <a:tc>
                  <a:txBody>
                    <a:bodyPr/>
                    <a:lstStyle/>
                    <a:p>
                      <a:pPr algn="r"/>
                      <a:r>
                        <a:rPr lang="uk-UA" sz="2000" b="1" dirty="0"/>
                        <a:t>Кандидати наук, доценти</a:t>
                      </a:r>
                      <a:endParaRPr lang="ru-RU" sz="20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/>
                        <a:t>15</a:t>
                      </a:r>
                      <a:r>
                        <a:rPr lang="uk-UA" sz="2000" b="0" dirty="0"/>
                        <a:t> (12)</a:t>
                      </a:r>
                      <a:endParaRPr lang="ru-RU" sz="2000" b="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/>
                        <a:t>54 </a:t>
                      </a:r>
                      <a:r>
                        <a:rPr lang="uk-UA" sz="2000" b="0" dirty="0"/>
                        <a:t>(55)</a:t>
                      </a:r>
                      <a:endParaRPr lang="ru-RU" sz="2000" b="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/>
                        <a:t>11,0</a:t>
                      </a:r>
                      <a:r>
                        <a:rPr lang="uk-UA" sz="2000" b="0" dirty="0"/>
                        <a:t> (10,25)</a:t>
                      </a:r>
                      <a:endParaRPr lang="ru-RU" sz="2000" b="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/>
                        <a:t>58 </a:t>
                      </a:r>
                      <a:r>
                        <a:rPr lang="uk-UA" sz="2000" b="0" dirty="0"/>
                        <a:t>(60)</a:t>
                      </a:r>
                      <a:endParaRPr lang="ru-RU" sz="2000" b="0" dirty="0"/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966">
                <a:tc>
                  <a:txBody>
                    <a:bodyPr/>
                    <a:lstStyle/>
                    <a:p>
                      <a:pPr algn="r"/>
                      <a:r>
                        <a:rPr lang="uk-UA" sz="2000" b="1" dirty="0"/>
                        <a:t>Викладачі</a:t>
                      </a:r>
                      <a:r>
                        <a:rPr lang="uk-UA" sz="2000" b="1" baseline="0" dirty="0"/>
                        <a:t> без н/с</a:t>
                      </a:r>
                      <a:endParaRPr lang="ru-RU" sz="20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/>
                        <a:t>6</a:t>
                      </a:r>
                      <a:r>
                        <a:rPr lang="uk-UA" sz="2000" b="0" dirty="0"/>
                        <a:t> (6)</a:t>
                      </a:r>
                      <a:endParaRPr lang="ru-RU" sz="2000" b="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/>
                        <a:t>21 </a:t>
                      </a:r>
                      <a:r>
                        <a:rPr lang="uk-UA" sz="2000" b="0" dirty="0"/>
                        <a:t>(27)</a:t>
                      </a:r>
                      <a:endParaRPr lang="ru-RU" sz="2000" b="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/>
                        <a:t>1,5</a:t>
                      </a:r>
                      <a:r>
                        <a:rPr lang="uk-UA" sz="2000" b="0" dirty="0"/>
                        <a:t> (1,5)</a:t>
                      </a:r>
                      <a:endParaRPr lang="ru-RU" sz="2000" b="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/>
                        <a:t>8 </a:t>
                      </a:r>
                      <a:r>
                        <a:rPr lang="uk-UA" sz="2000" b="0" dirty="0"/>
                        <a:t>(9)</a:t>
                      </a:r>
                      <a:endParaRPr lang="ru-RU" sz="2000" b="0" dirty="0"/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230522"/>
            <a:ext cx="1999544" cy="68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ижний колонтитул 3"/>
          <p:cNvSpPr txBox="1">
            <a:spLocks/>
          </p:cNvSpPr>
          <p:nvPr/>
        </p:nvSpPr>
        <p:spPr>
          <a:xfrm>
            <a:off x="5231904" y="404664"/>
            <a:ext cx="4320480" cy="57547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KARAZIN INSTITUTE OF ENVIRONMENTAL SCIENCES:</a:t>
            </a:r>
            <a:endParaRPr lang="uk-UA" sz="1200" b="1" dirty="0">
              <a:solidFill>
                <a:schemeClr val="accent4">
                  <a:lumMod val="60000"/>
                  <a:lumOff val="40000"/>
                </a:schemeClr>
              </a:solidFill>
              <a:cs typeface="Aharoni" panose="02010803020104030203" pitchFamily="2" charset="-79"/>
            </a:endParaRPr>
          </a:p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MODERN IN CLASSICS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34867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"/>
          <p:cNvSpPr txBox="1"/>
          <p:nvPr/>
        </p:nvSpPr>
        <p:spPr>
          <a:xfrm>
            <a:off x="119336" y="1884176"/>
            <a:ext cx="4032446" cy="44930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Бакалаврат: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80000"/>
              </a:lnSpc>
            </a:pPr>
            <a:endParaRPr lang="ru-RU" sz="1800" b="1" dirty="0">
              <a:solidFill>
                <a:srgbClr val="274E13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>
              <a:lnSpc>
                <a:spcPct val="80000"/>
              </a:lnSpc>
            </a:pPr>
            <a:r>
              <a:rPr lang="ru-RU" sz="1800" b="1" dirty="0" err="1">
                <a:solidFill>
                  <a:srgbClr val="274E1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Спеціальність</a:t>
            </a:r>
            <a:r>
              <a:rPr lang="ru-RU" sz="1800" b="1" dirty="0">
                <a:solidFill>
                  <a:srgbClr val="274E1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</a:p>
          <a:p>
            <a:pPr marL="457200" algn="just">
              <a:lnSpc>
                <a:spcPct val="80000"/>
              </a:lnSpc>
            </a:pPr>
            <a:r>
              <a:rPr lang="ru-RU" sz="1800" b="1" dirty="0">
                <a:solidFill>
                  <a:srgbClr val="274E1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101 Екологія</a:t>
            </a:r>
            <a:endParaRPr sz="1800" b="1" dirty="0">
              <a:solidFill>
                <a:srgbClr val="274E13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>
              <a:lnSpc>
                <a:spcPct val="80000"/>
              </a:lnSpc>
            </a:pPr>
            <a:r>
              <a:rPr lang="ru-RU" sz="1400" b="1" dirty="0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Форми навчання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r>
              <a:rPr lang="ru-RU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денна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та </a:t>
            </a:r>
            <a:r>
              <a:rPr lang="ru-RU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заочна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400" b="1" dirty="0" err="1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Термін</a:t>
            </a:r>
            <a:r>
              <a:rPr lang="ru-RU" sz="1400" b="1" dirty="0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1400" b="1" dirty="0" err="1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навчання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4 роки (усі форми навчання)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500" b="1" dirty="0" err="1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Освітня</a:t>
            </a:r>
            <a:r>
              <a:rPr lang="ru-RU" sz="1500" b="1" dirty="0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1500" b="1" dirty="0" err="1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програми</a:t>
            </a:r>
            <a:r>
              <a:rPr lang="ru-RU" sz="15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ts val="600"/>
              </a:spcBef>
              <a:buSzPts val="1800"/>
              <a:buFont typeface="Arial"/>
              <a:buChar char="•"/>
            </a:pPr>
            <a:r>
              <a:rPr lang="ru-RU" sz="15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Екологія</a:t>
            </a:r>
            <a:endParaRPr lang="ru-RU" sz="1500" b="1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>
              <a:lnSpc>
                <a:spcPct val="80000"/>
              </a:lnSpc>
            </a:pPr>
            <a:endParaRPr lang="ru-RU" b="1" dirty="0">
              <a:solidFill>
                <a:srgbClr val="274E13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>
              <a:lnSpc>
                <a:spcPct val="80000"/>
              </a:lnSpc>
            </a:pPr>
            <a:r>
              <a:rPr lang="ru-RU" b="1" dirty="0" err="1">
                <a:solidFill>
                  <a:srgbClr val="274E1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Спеціальність</a:t>
            </a:r>
            <a:r>
              <a:rPr lang="ru-RU" b="1" dirty="0">
                <a:solidFill>
                  <a:srgbClr val="274E1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</a:p>
          <a:p>
            <a:pPr marL="457200" algn="just">
              <a:lnSpc>
                <a:spcPct val="80000"/>
              </a:lnSpc>
            </a:pPr>
            <a:r>
              <a:rPr lang="ru-RU" b="1" dirty="0">
                <a:solidFill>
                  <a:srgbClr val="274E1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201 </a:t>
            </a:r>
            <a:r>
              <a:rPr lang="ru-RU" b="1" dirty="0" err="1">
                <a:solidFill>
                  <a:srgbClr val="274E1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Агрономія</a:t>
            </a:r>
            <a:endParaRPr lang="ru-RU" b="1" dirty="0">
              <a:solidFill>
                <a:srgbClr val="274E13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>
              <a:lnSpc>
                <a:spcPct val="80000"/>
              </a:lnSpc>
            </a:pPr>
            <a:r>
              <a:rPr lang="ru-RU" sz="1400" b="1" dirty="0" err="1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Форми</a:t>
            </a:r>
            <a:r>
              <a:rPr lang="ru-RU" sz="1400" b="1" dirty="0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1400" b="1" dirty="0" err="1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навчання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r>
              <a:rPr lang="ru-RU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денна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400" b="1" dirty="0" err="1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Термін</a:t>
            </a:r>
            <a:r>
              <a:rPr lang="ru-RU" sz="1400" b="1" dirty="0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1400" b="1" dirty="0" err="1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навчання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4 роки (</a:t>
            </a:r>
            <a:r>
              <a:rPr lang="ru-RU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усі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форми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навчання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)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500" b="1" dirty="0" err="1">
                <a:solidFill>
                  <a:srgbClr val="1F3864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Освітня</a:t>
            </a:r>
            <a:r>
              <a:rPr lang="ru-RU" sz="1500" b="1" dirty="0">
                <a:solidFill>
                  <a:srgbClr val="1F3864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1500" b="1" dirty="0" err="1">
                <a:solidFill>
                  <a:srgbClr val="1F3864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програма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r>
              <a:rPr lang="ru-RU" sz="1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Агроменеджмент</a:t>
            </a:r>
            <a:r>
              <a:rPr lang="ru-RU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 і </a:t>
            </a:r>
            <a:r>
              <a:rPr lang="ru-RU" sz="1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цифрові</a:t>
            </a:r>
            <a:r>
              <a:rPr lang="ru-RU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1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технології</a:t>
            </a:r>
            <a:r>
              <a:rPr lang="ru-RU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 в </a:t>
            </a:r>
            <a:r>
              <a:rPr lang="ru-RU" sz="1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агробізнесі</a:t>
            </a:r>
            <a:endParaRPr lang="ru-RU" sz="1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4151783" y="1888248"/>
            <a:ext cx="4021705" cy="44930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Магістратура: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algn="just">
              <a:buClr>
                <a:schemeClr val="dk1"/>
              </a:buClr>
            </a:pPr>
            <a:endParaRPr lang="ru-RU" sz="1800" b="1" dirty="0">
              <a:solidFill>
                <a:srgbClr val="274E13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algn="just">
              <a:lnSpc>
                <a:spcPct val="90000"/>
              </a:lnSpc>
              <a:buClr>
                <a:schemeClr val="dk1"/>
              </a:buClr>
            </a:pPr>
            <a:r>
              <a:rPr lang="ru-RU" sz="1800" b="1" dirty="0" err="1">
                <a:solidFill>
                  <a:srgbClr val="274E1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Спеціальність</a:t>
            </a:r>
            <a:r>
              <a:rPr lang="ru-RU" sz="1800" b="1" dirty="0">
                <a:solidFill>
                  <a:srgbClr val="274E1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</a:p>
          <a:p>
            <a:pPr marL="457200" algn="just">
              <a:lnSpc>
                <a:spcPct val="90000"/>
              </a:lnSpc>
              <a:buClr>
                <a:schemeClr val="dk1"/>
              </a:buClr>
            </a:pPr>
            <a:r>
              <a:rPr lang="ru-RU" sz="1800" b="1" dirty="0">
                <a:solidFill>
                  <a:srgbClr val="274E1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101 Екологія</a:t>
            </a:r>
            <a:endParaRPr sz="1800" b="1" dirty="0">
              <a:solidFill>
                <a:srgbClr val="274E13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>
              <a:lnSpc>
                <a:spcPct val="90000"/>
              </a:lnSpc>
            </a:pPr>
            <a:r>
              <a:rPr lang="ru-RU" sz="1400" b="1" dirty="0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Форми навчання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r>
              <a:rPr lang="ru-RU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денна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та </a:t>
            </a:r>
            <a:r>
              <a:rPr lang="ru-RU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заочна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400" b="1" dirty="0" err="1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Термін</a:t>
            </a:r>
            <a:r>
              <a:rPr lang="ru-RU" sz="1400" b="1" dirty="0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1400" b="1" dirty="0" err="1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навчання</a:t>
            </a:r>
            <a:r>
              <a:rPr lang="ru-RU" sz="1400" b="1" dirty="0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 рік та 4 місяці (усі форми навчання)</a:t>
            </a:r>
            <a:endParaRPr sz="1400" b="1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500" b="1" dirty="0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Освітні програми: 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SzPts val="1800"/>
              <a:buFont typeface="Arial"/>
              <a:buChar char="•"/>
            </a:pPr>
            <a:r>
              <a:rPr lang="ru-RU" sz="15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Екологія та ОНС </a:t>
            </a:r>
            <a:endParaRPr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SzPts val="1800"/>
              <a:buFont typeface="Arial"/>
              <a:buChar char="•"/>
            </a:pPr>
            <a:r>
              <a:rPr lang="ru-RU" sz="15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Екологічний контроль та аудит</a:t>
            </a:r>
            <a:endParaRPr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SzPts val="1800"/>
              <a:buFont typeface="Arial"/>
              <a:buChar char="•"/>
            </a:pPr>
            <a:r>
              <a:rPr lang="ru-RU" sz="15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Екологічна</a:t>
            </a:r>
            <a:r>
              <a:rPr lang="ru-RU" sz="15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15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безпека</a:t>
            </a:r>
            <a:endParaRPr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SzPts val="1800"/>
              <a:buFont typeface="Arial"/>
              <a:buChar char="•"/>
            </a:pPr>
            <a:r>
              <a:rPr lang="ru-RU" sz="15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Заповідна</a:t>
            </a:r>
            <a:r>
              <a:rPr lang="ru-RU" sz="15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справа</a:t>
            </a:r>
            <a:endParaRPr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Google Shape;117;p3"/>
          <p:cNvSpPr txBox="1"/>
          <p:nvPr/>
        </p:nvSpPr>
        <p:spPr>
          <a:xfrm>
            <a:off x="2999655" y="1238370"/>
            <a:ext cx="7509741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ru-RU" sz="3200" b="1" dirty="0">
                <a:solidFill>
                  <a:srgbClr val="00206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Times New Roman"/>
                <a:cs typeface="Times New Roman"/>
                <a:sym typeface="Times New Roman"/>
              </a:rPr>
              <a:t>ОПП та ОНП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Times New Roman"/>
                <a:cs typeface="Times New Roman"/>
                <a:sym typeface="Times New Roman"/>
              </a:rPr>
              <a:t>(у 2022-2023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Times New Roman"/>
                <a:cs typeface="Times New Roman"/>
                <a:sym typeface="Times New Roman"/>
              </a:rPr>
              <a:t>н.р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Times New Roman"/>
                <a:cs typeface="Times New Roman"/>
                <a:sym typeface="Times New Roman"/>
              </a:rPr>
              <a:t>.) </a:t>
            </a:r>
            <a:endParaRPr sz="24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397" y="6464380"/>
            <a:ext cx="364919" cy="36491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456" y="296728"/>
            <a:ext cx="1999544" cy="68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Google Shape;115;p3"/>
          <p:cNvSpPr txBox="1"/>
          <p:nvPr/>
        </p:nvSpPr>
        <p:spPr>
          <a:xfrm>
            <a:off x="8173489" y="1884176"/>
            <a:ext cx="3819925" cy="44971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Аспірантура: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80000"/>
              </a:lnSpc>
            </a:pPr>
            <a:endParaRPr lang="ru-RU" sz="1800" b="1" dirty="0">
              <a:solidFill>
                <a:srgbClr val="274E13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algn="just">
              <a:lnSpc>
                <a:spcPct val="80000"/>
              </a:lnSpc>
            </a:pPr>
            <a:r>
              <a:rPr lang="ru-RU" sz="1800" b="1" dirty="0" err="1">
                <a:solidFill>
                  <a:srgbClr val="274E1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Спеціальність</a:t>
            </a:r>
            <a:r>
              <a:rPr lang="ru-RU" sz="1800" b="1" dirty="0">
                <a:solidFill>
                  <a:srgbClr val="274E1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</a:p>
          <a:p>
            <a:pPr marL="457200" algn="just">
              <a:lnSpc>
                <a:spcPct val="80000"/>
              </a:lnSpc>
            </a:pPr>
            <a:r>
              <a:rPr lang="ru-RU" sz="1800" b="1" dirty="0">
                <a:solidFill>
                  <a:srgbClr val="274E1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101 </a:t>
            </a:r>
            <a:r>
              <a:rPr lang="ru-RU" sz="1800" b="1" dirty="0" err="1">
                <a:solidFill>
                  <a:srgbClr val="274E1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Екологія</a:t>
            </a:r>
            <a:endParaRPr sz="1800" b="1" dirty="0">
              <a:solidFill>
                <a:srgbClr val="274E13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>
              <a:lnSpc>
                <a:spcPct val="80000"/>
              </a:lnSpc>
            </a:pPr>
            <a:r>
              <a:rPr lang="ru-RU" sz="1400" b="1" dirty="0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Форми </a:t>
            </a:r>
            <a:r>
              <a:rPr lang="ru-RU" sz="1400" b="1" dirty="0" err="1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навчання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r>
              <a:rPr lang="ru-RU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денна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та </a:t>
            </a:r>
            <a:r>
              <a:rPr lang="ru-RU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заочна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400" b="1" dirty="0" err="1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Термін</a:t>
            </a:r>
            <a:r>
              <a:rPr lang="ru-RU" sz="1400" b="1" dirty="0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1400" b="1" dirty="0" err="1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навчання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4 роки (усі форми навчання)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500" b="1" dirty="0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Освітня програми</a:t>
            </a:r>
            <a:r>
              <a:rPr lang="ru-RU" sz="15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endParaRPr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ts val="600"/>
              </a:spcBef>
              <a:buSzPts val="1800"/>
              <a:buFont typeface="Arial"/>
              <a:buChar char="•"/>
            </a:pPr>
            <a:r>
              <a:rPr lang="ru-RU" sz="15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Еколог</a:t>
            </a:r>
            <a:r>
              <a:rPr lang="uk-UA" sz="15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ія</a:t>
            </a:r>
            <a:endParaRPr lang="ru-RU" sz="1500" b="1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lvl="1">
              <a:lnSpc>
                <a:spcPct val="80000"/>
              </a:lnSpc>
              <a:spcBef>
                <a:spcPts val="600"/>
              </a:spcBef>
              <a:buSzPts val="1800"/>
            </a:pPr>
            <a:endParaRPr lang="ru-RU" b="1" dirty="0">
              <a:solidFill>
                <a:srgbClr val="274E13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lvl="1">
              <a:lnSpc>
                <a:spcPct val="80000"/>
              </a:lnSpc>
              <a:spcBef>
                <a:spcPts val="600"/>
              </a:spcBef>
              <a:buSzPts val="1800"/>
            </a:pPr>
            <a:r>
              <a:rPr lang="ru-RU" b="1" dirty="0" err="1">
                <a:solidFill>
                  <a:srgbClr val="274E1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Спеціальність</a:t>
            </a:r>
            <a:r>
              <a:rPr lang="ru-RU" b="1" dirty="0">
                <a:solidFill>
                  <a:srgbClr val="274E1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</a:p>
          <a:p>
            <a:pPr marL="457200" algn="just">
              <a:lnSpc>
                <a:spcPct val="80000"/>
              </a:lnSpc>
            </a:pPr>
            <a:r>
              <a:rPr lang="ru-RU" b="1" dirty="0">
                <a:solidFill>
                  <a:srgbClr val="274E1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103 Науки про Землю</a:t>
            </a:r>
          </a:p>
          <a:p>
            <a:pPr>
              <a:lnSpc>
                <a:spcPct val="80000"/>
              </a:lnSpc>
            </a:pPr>
            <a:r>
              <a:rPr lang="ru-RU" sz="1400" b="1" dirty="0" err="1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Форми</a:t>
            </a:r>
            <a:r>
              <a:rPr lang="ru-RU" sz="1400" b="1" dirty="0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1400" b="1" dirty="0" err="1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навчання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r>
              <a:rPr lang="ru-RU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денна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та </a:t>
            </a:r>
            <a:r>
              <a:rPr lang="ru-RU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заочна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400" b="1" dirty="0" err="1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Термін</a:t>
            </a:r>
            <a:r>
              <a:rPr lang="ru-RU" sz="1400" b="1" dirty="0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1400" b="1" dirty="0" err="1">
                <a:solidFill>
                  <a:srgbClr val="1F386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навчання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4 роки (</a:t>
            </a:r>
            <a:r>
              <a:rPr lang="ru-RU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усі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форми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навчання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)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500" b="1" dirty="0" err="1">
                <a:solidFill>
                  <a:srgbClr val="1F3864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Освітня</a:t>
            </a:r>
            <a:r>
              <a:rPr lang="ru-RU" sz="1500" b="1" dirty="0">
                <a:solidFill>
                  <a:srgbClr val="1F3864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1500" b="1" dirty="0" err="1">
                <a:solidFill>
                  <a:srgbClr val="1F3864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програма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r>
              <a:rPr lang="ru-RU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Конструктивна </a:t>
            </a:r>
            <a:r>
              <a:rPr lang="ru-RU" sz="1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географія</a:t>
            </a:r>
            <a:r>
              <a:rPr lang="ru-RU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 </a:t>
            </a:r>
            <a:r>
              <a:rPr lang="uk-UA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та раціональне використання природних ресурсів</a:t>
            </a:r>
            <a:endParaRPr sz="1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8" name="Нижний колонтитул 3"/>
          <p:cNvSpPr txBox="1">
            <a:spLocks/>
          </p:cNvSpPr>
          <p:nvPr/>
        </p:nvSpPr>
        <p:spPr>
          <a:xfrm>
            <a:off x="5231904" y="404664"/>
            <a:ext cx="4320480" cy="57547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KARAZIN INSTITUTE OF ENVIRONMENTAL SCIENCES:</a:t>
            </a:r>
            <a:endParaRPr lang="uk-UA" sz="1200" b="1" dirty="0">
              <a:solidFill>
                <a:schemeClr val="accent4">
                  <a:lumMod val="60000"/>
                  <a:lumOff val="40000"/>
                </a:schemeClr>
              </a:solidFill>
              <a:cs typeface="Aharoni" panose="02010803020104030203" pitchFamily="2" charset="-79"/>
            </a:endParaRPr>
          </a:p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MODERN IN CLASSICS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98676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4190547"/>
              </p:ext>
            </p:extLst>
          </p:nvPr>
        </p:nvGraphicFramePr>
        <p:xfrm>
          <a:off x="911424" y="2348880"/>
          <a:ext cx="11161242" cy="395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70066059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95072772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884581275"/>
                    </a:ext>
                  </a:extLst>
                </a:gridCol>
                <a:gridCol w="1584178">
                  <a:extLst>
                    <a:ext uri="{9D8B030D-6E8A-4147-A177-3AD203B41FA5}">
                      <a16:colId xmlns:a16="http://schemas.microsoft.com/office/drawing/2014/main" val="2853224990"/>
                    </a:ext>
                  </a:extLst>
                </a:gridCol>
              </a:tblGrid>
              <a:tr h="481566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Денна форма </a:t>
                      </a:r>
                      <a:endParaRPr lang="ru-RU" sz="2400" dirty="0"/>
                    </a:p>
                  </a:txBody>
                  <a:tcPr marL="121920" marR="121920"/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121920" marR="12192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Заочна форма</a:t>
                      </a:r>
                      <a:endParaRPr lang="ru-RU" sz="2400" dirty="0"/>
                    </a:p>
                  </a:txBody>
                  <a:tcPr marL="121920" marR="121920"/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121920" marR="12192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8251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2020/21</a:t>
                      </a:r>
                      <a:endParaRPr lang="ru-RU" sz="2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202</a:t>
                      </a:r>
                      <a:r>
                        <a:rPr lang="uk-UA" sz="2400" b="1" dirty="0"/>
                        <a:t>1</a:t>
                      </a:r>
                      <a:r>
                        <a:rPr lang="en-US" sz="2400" b="1" dirty="0"/>
                        <a:t>/2</a:t>
                      </a:r>
                      <a:r>
                        <a:rPr lang="uk-UA" sz="2400" b="1" dirty="0"/>
                        <a:t>2</a:t>
                      </a:r>
                      <a:endParaRPr lang="ru-RU" sz="2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202</a:t>
                      </a:r>
                      <a:r>
                        <a:rPr lang="uk-UA" sz="2400" b="1" dirty="0"/>
                        <a:t>2</a:t>
                      </a:r>
                      <a:r>
                        <a:rPr lang="en-US" sz="2400" b="1" dirty="0"/>
                        <a:t>/2</a:t>
                      </a:r>
                      <a:r>
                        <a:rPr lang="uk-UA" sz="2400" b="1" dirty="0"/>
                        <a:t>3</a:t>
                      </a:r>
                      <a:endParaRPr lang="ru-RU" sz="24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202</a:t>
                      </a:r>
                      <a:r>
                        <a:rPr lang="uk-UA" sz="2400" b="1" dirty="0"/>
                        <a:t>3</a:t>
                      </a:r>
                      <a:r>
                        <a:rPr lang="en-US" sz="2400" b="1" dirty="0"/>
                        <a:t>/2</a:t>
                      </a:r>
                      <a:r>
                        <a:rPr lang="uk-UA" sz="2400" b="1" dirty="0"/>
                        <a:t>4</a:t>
                      </a:r>
                      <a:endParaRPr lang="ru-RU" sz="2400" b="1" dirty="0"/>
                    </a:p>
                  </a:txBody>
                  <a:tcPr marL="121920" marR="12192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2020/21</a:t>
                      </a:r>
                      <a:endParaRPr lang="ru-RU" sz="2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202</a:t>
                      </a:r>
                      <a:r>
                        <a:rPr lang="uk-UA" sz="2400" b="1" dirty="0"/>
                        <a:t>1</a:t>
                      </a:r>
                      <a:r>
                        <a:rPr lang="en-US" sz="2400" b="1" dirty="0"/>
                        <a:t>/2</a:t>
                      </a:r>
                      <a:r>
                        <a:rPr lang="uk-UA" sz="2400" b="1" dirty="0"/>
                        <a:t>2</a:t>
                      </a:r>
                      <a:endParaRPr lang="ru-RU" sz="2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202</a:t>
                      </a:r>
                      <a:r>
                        <a:rPr lang="uk-UA" sz="2400" b="1" dirty="0"/>
                        <a:t>2</a:t>
                      </a:r>
                      <a:r>
                        <a:rPr lang="en-US" sz="2400" b="1" dirty="0"/>
                        <a:t>/2</a:t>
                      </a:r>
                      <a:r>
                        <a:rPr lang="uk-UA" sz="2400" b="1" dirty="0"/>
                        <a:t>3</a:t>
                      </a:r>
                      <a:endParaRPr lang="ru-RU" sz="24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202</a:t>
                      </a:r>
                      <a:r>
                        <a:rPr lang="uk-UA" sz="2400" b="1" dirty="0"/>
                        <a:t>3</a:t>
                      </a:r>
                      <a:r>
                        <a:rPr lang="en-US" sz="2400" b="1" dirty="0"/>
                        <a:t>/2</a:t>
                      </a:r>
                      <a:r>
                        <a:rPr lang="uk-UA" sz="2400" b="1" dirty="0"/>
                        <a:t>4</a:t>
                      </a:r>
                      <a:endParaRPr lang="ru-RU" sz="2400" b="1" dirty="0"/>
                    </a:p>
                  </a:txBody>
                  <a:tcPr marL="121920" marR="12192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471">
                <a:tc>
                  <a:txBody>
                    <a:bodyPr/>
                    <a:lstStyle/>
                    <a:p>
                      <a:r>
                        <a:rPr lang="uk-UA" sz="2400" b="1" dirty="0"/>
                        <a:t>бакалаври</a:t>
                      </a:r>
                      <a:endParaRPr lang="ru-RU" sz="2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118</a:t>
                      </a:r>
                      <a:endParaRPr lang="ru-RU" sz="2400" b="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126</a:t>
                      </a:r>
                      <a:endParaRPr lang="ru-RU" sz="2400" b="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121</a:t>
                      </a:r>
                      <a:endParaRPr lang="ru-RU" sz="2400" b="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2400" b="1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endParaRPr lang="ru-RU" sz="2400" b="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ru-RU" sz="2400" b="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ru-RU" sz="2400" b="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ru-RU" sz="2400" b="1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127">
                <a:tc>
                  <a:txBody>
                    <a:bodyPr/>
                    <a:lstStyle/>
                    <a:p>
                      <a:r>
                        <a:rPr lang="uk-UA" sz="2400" b="1" dirty="0"/>
                        <a:t>магістри</a:t>
                      </a:r>
                      <a:endParaRPr lang="ru-RU" sz="2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ru-RU" sz="2400" b="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ru-RU" sz="2400" b="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  <a:endParaRPr lang="ru-RU" sz="2400" b="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  <a:endParaRPr lang="ru-RU" sz="2400" b="1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ru-RU" sz="2400" b="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2400" b="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ru-RU" sz="2400" b="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ru-RU" sz="2400" b="1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672">
                <a:tc>
                  <a:txBody>
                    <a:bodyPr/>
                    <a:lstStyle/>
                    <a:p>
                      <a:r>
                        <a:rPr lang="uk-UA" sz="2400" b="1" dirty="0"/>
                        <a:t>аспіранти</a:t>
                      </a:r>
                      <a:endParaRPr lang="ru-RU" sz="2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2400" b="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2400" b="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2400" b="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ru-RU" sz="2400" b="1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2400" b="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2400" b="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2400" b="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2400" b="1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0322">
                <a:tc>
                  <a:txBody>
                    <a:bodyPr/>
                    <a:lstStyle/>
                    <a:p>
                      <a:pPr algn="r"/>
                      <a:r>
                        <a:rPr lang="uk-UA" sz="2400" b="1" i="1" u="none" dirty="0"/>
                        <a:t>Загалом:</a:t>
                      </a:r>
                    </a:p>
                    <a:p>
                      <a:pPr algn="r"/>
                      <a:r>
                        <a:rPr lang="uk-UA" sz="2400" b="1" i="1" u="none" dirty="0"/>
                        <a:t>197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0" i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146</a:t>
                      </a:r>
                      <a:endParaRPr lang="ru-RU" sz="2400" b="0" i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0" i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154</a:t>
                      </a:r>
                      <a:endParaRPr lang="ru-RU" sz="2400" b="0" i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0" i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166</a:t>
                      </a:r>
                      <a:endParaRPr lang="ru-RU" sz="2400" b="0" i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i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159</a:t>
                      </a:r>
                      <a:endParaRPr lang="ru-RU" sz="2400" b="1" i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0" i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  <a:endParaRPr lang="ru-RU" sz="2400" b="0" i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0" i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  <a:endParaRPr lang="ru-RU" sz="2400" b="0" i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0" i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  <a:endParaRPr lang="ru-RU" sz="2400" b="0" i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i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  <a:endParaRPr lang="ru-RU" sz="2400" b="1" i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51384" y="1484783"/>
            <a:ext cx="9366325" cy="986445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chemeClr val="tx1"/>
                </a:solidFill>
                <a:latin typeface="+mn-lt"/>
              </a:rPr>
              <a:t>Контингент осіб, що навчаються </a:t>
            </a:r>
            <a:br>
              <a:rPr lang="en-US" sz="3200" b="1" dirty="0">
                <a:solidFill>
                  <a:schemeClr val="tx1"/>
                </a:solidFill>
                <a:latin typeface="+mn-lt"/>
              </a:rPr>
            </a:br>
            <a:r>
              <a:rPr lang="uk-UA" sz="2400" b="1" dirty="0">
                <a:solidFill>
                  <a:schemeClr val="tx1"/>
                </a:solidFill>
                <a:latin typeface="+mn-lt"/>
              </a:rPr>
              <a:t>на </a:t>
            </a:r>
            <a:r>
              <a:rPr lang="ru-RU" sz="2400" b="1" dirty="0">
                <a:solidFill>
                  <a:schemeClr val="tx1"/>
                </a:solidFill>
                <a:latin typeface="+mn-lt"/>
              </a:rPr>
              <a:t>26</a:t>
            </a:r>
            <a:r>
              <a:rPr lang="uk-UA" sz="2400" b="1" dirty="0">
                <a:solidFill>
                  <a:schemeClr val="tx1"/>
                </a:solidFill>
                <a:latin typeface="+mn-lt"/>
              </a:rPr>
              <a:t>.09.20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2</a:t>
            </a:r>
            <a:r>
              <a:rPr lang="uk-UA" sz="2400" b="1" dirty="0">
                <a:solidFill>
                  <a:schemeClr val="tx1"/>
                </a:solidFill>
                <a:latin typeface="+mn-lt"/>
              </a:rPr>
              <a:t>3 р. </a:t>
            </a:r>
            <a:endParaRPr lang="ru-RU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72263" y="1642214"/>
            <a:ext cx="3480387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uk-UA" b="1" dirty="0"/>
              <a:t>101 Екологія</a:t>
            </a:r>
            <a:endParaRPr lang="ru-RU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194706"/>
            <a:ext cx="1999544" cy="68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ижний колонтитул 3"/>
          <p:cNvSpPr txBox="1">
            <a:spLocks/>
          </p:cNvSpPr>
          <p:nvPr/>
        </p:nvSpPr>
        <p:spPr>
          <a:xfrm>
            <a:off x="5231904" y="404664"/>
            <a:ext cx="4320480" cy="57547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KARAZIN INSTITUTE OF ENVIRONMENTAL SCIENCES:</a:t>
            </a:r>
            <a:endParaRPr lang="uk-UA" sz="1200" b="1" dirty="0">
              <a:solidFill>
                <a:schemeClr val="accent4">
                  <a:lumMod val="60000"/>
                  <a:lumOff val="40000"/>
                </a:schemeClr>
              </a:solidFill>
              <a:cs typeface="Aharoni" panose="02010803020104030203" pitchFamily="2" charset="-79"/>
            </a:endParaRPr>
          </a:p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MODERN IN CLASSICS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39829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8234586"/>
              </p:ext>
            </p:extLst>
          </p:nvPr>
        </p:nvGraphicFramePr>
        <p:xfrm>
          <a:off x="1452951" y="2775649"/>
          <a:ext cx="8784976" cy="2308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244">
                  <a:extLst>
                    <a:ext uri="{9D8B030D-6E8A-4147-A177-3AD203B41FA5}">
                      <a16:colId xmlns:a16="http://schemas.microsoft.com/office/drawing/2014/main" val="1700660590"/>
                    </a:ext>
                  </a:extLst>
                </a:gridCol>
                <a:gridCol w="2855117">
                  <a:extLst>
                    <a:ext uri="{9D8B030D-6E8A-4147-A177-3AD203B41FA5}">
                      <a16:colId xmlns:a16="http://schemas.microsoft.com/office/drawing/2014/main" val="2950727725"/>
                    </a:ext>
                  </a:extLst>
                </a:gridCol>
              </a:tblGrid>
              <a:tr h="481566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815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202</a:t>
                      </a:r>
                      <a:r>
                        <a:rPr lang="uk-UA" sz="2400" b="0" dirty="0"/>
                        <a:t>2</a:t>
                      </a:r>
                      <a:r>
                        <a:rPr lang="en-US" sz="2400" b="0" dirty="0"/>
                        <a:t>/2</a:t>
                      </a:r>
                      <a:r>
                        <a:rPr lang="uk-UA" sz="2400" b="0" dirty="0"/>
                        <a:t>3</a:t>
                      </a:r>
                      <a:endParaRPr lang="ru-RU" sz="2400" b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202</a:t>
                      </a:r>
                      <a:r>
                        <a:rPr lang="uk-UA" sz="2400" b="1" dirty="0"/>
                        <a:t>3</a:t>
                      </a:r>
                      <a:r>
                        <a:rPr lang="en-US" sz="2400" b="1" dirty="0"/>
                        <a:t>/2</a:t>
                      </a:r>
                      <a:r>
                        <a:rPr lang="uk-UA" sz="2400" b="1" dirty="0"/>
                        <a:t>4</a:t>
                      </a:r>
                      <a:endParaRPr lang="ru-RU" sz="2400" b="1" dirty="0"/>
                    </a:p>
                  </a:txBody>
                  <a:tcPr marL="121920" marR="12192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471">
                <a:tc>
                  <a:txBody>
                    <a:bodyPr/>
                    <a:lstStyle/>
                    <a:p>
                      <a:r>
                        <a:rPr lang="uk-UA" sz="2400" b="1" dirty="0"/>
                        <a:t>бакалавр</a:t>
                      </a:r>
                      <a:endParaRPr lang="ru-RU" sz="2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 </a:t>
                      </a:r>
                      <a:r>
                        <a:rPr lang="uk-UA" sz="2400" b="1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(+3)</a:t>
                      </a:r>
                      <a:endParaRPr lang="ru-RU" sz="2400" b="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  <a:endParaRPr lang="ru-RU" sz="2400" b="1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322">
                <a:tc>
                  <a:txBody>
                    <a:bodyPr/>
                    <a:lstStyle/>
                    <a:p>
                      <a:pPr algn="r"/>
                      <a:r>
                        <a:rPr lang="uk-UA" sz="2400" b="1" i="1" u="none" dirty="0"/>
                        <a:t>Загалом: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0" i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2400" b="0" i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i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  <a:endParaRPr lang="ru-RU" sz="2400" b="1" i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23392" y="1642214"/>
            <a:ext cx="9366325" cy="986445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chemeClr val="tx1"/>
                </a:solidFill>
                <a:latin typeface="+mn-lt"/>
              </a:rPr>
              <a:t>Контингент осіб, що навчаються </a:t>
            </a:r>
            <a:br>
              <a:rPr lang="en-US" sz="3200" b="1" dirty="0">
                <a:solidFill>
                  <a:schemeClr val="tx1"/>
                </a:solidFill>
                <a:latin typeface="+mn-lt"/>
              </a:rPr>
            </a:br>
            <a:r>
              <a:rPr lang="uk-UA" sz="2400" b="1" dirty="0">
                <a:solidFill>
                  <a:schemeClr val="tx1"/>
                </a:solidFill>
                <a:latin typeface="+mn-lt"/>
              </a:rPr>
              <a:t>на </a:t>
            </a:r>
            <a:r>
              <a:rPr lang="ru-RU" sz="2400" b="1" dirty="0">
                <a:solidFill>
                  <a:schemeClr val="tx1"/>
                </a:solidFill>
                <a:latin typeface="+mn-lt"/>
              </a:rPr>
              <a:t>26</a:t>
            </a:r>
            <a:r>
              <a:rPr lang="uk-UA" sz="2400" b="1" dirty="0">
                <a:solidFill>
                  <a:schemeClr val="tx1"/>
                </a:solidFill>
                <a:latin typeface="+mn-lt"/>
              </a:rPr>
              <a:t>.09.20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2</a:t>
            </a:r>
            <a:r>
              <a:rPr lang="uk-UA" sz="2400" b="1" dirty="0">
                <a:solidFill>
                  <a:schemeClr val="tx1"/>
                </a:solidFill>
                <a:latin typeface="+mn-lt"/>
              </a:rPr>
              <a:t>3 р. </a:t>
            </a:r>
            <a:endParaRPr lang="ru-RU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72263" y="1642214"/>
            <a:ext cx="3480387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uk-UA" b="1" dirty="0"/>
              <a:t>201 Агрономія, ДФН</a:t>
            </a:r>
            <a:endParaRPr lang="ru-RU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194706"/>
            <a:ext cx="1999544" cy="68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ижний колонтитул 3"/>
          <p:cNvSpPr txBox="1">
            <a:spLocks/>
          </p:cNvSpPr>
          <p:nvPr/>
        </p:nvSpPr>
        <p:spPr>
          <a:xfrm>
            <a:off x="5231904" y="404664"/>
            <a:ext cx="4320480" cy="57547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KARAZIN INSTITUTE OF ENVIRONMENTAL SCIENCES:</a:t>
            </a:r>
            <a:endParaRPr lang="uk-UA" sz="1200" b="1" dirty="0">
              <a:solidFill>
                <a:schemeClr val="accent4">
                  <a:lumMod val="60000"/>
                  <a:lumOff val="40000"/>
                </a:schemeClr>
              </a:solidFill>
              <a:cs typeface="Aharoni" panose="02010803020104030203" pitchFamily="2" charset="-79"/>
            </a:endParaRPr>
          </a:p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MODERN IN CLASSICS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12877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767408" y="1412776"/>
            <a:ext cx="10515600" cy="792088"/>
          </a:xfrm>
        </p:spPr>
        <p:txBody>
          <a:bodyPr>
            <a:normAutofit fontScale="90000"/>
          </a:bodyPr>
          <a:lstStyle/>
          <a:p>
            <a:r>
              <a:rPr lang="uk-UA" sz="3200" b="1" dirty="0">
                <a:solidFill>
                  <a:schemeClr val="tx1"/>
                </a:solidFill>
                <a:latin typeface="+mn-lt"/>
              </a:rPr>
              <a:t>Контингент осіб, що навчаються на різних курсах </a:t>
            </a:r>
            <a:br>
              <a:rPr lang="en-US" sz="3200" b="1" dirty="0">
                <a:solidFill>
                  <a:schemeClr val="tx1"/>
                </a:solidFill>
                <a:latin typeface="+mn-lt"/>
              </a:rPr>
            </a:br>
            <a:r>
              <a:rPr lang="uk-UA" sz="2400" b="1" dirty="0">
                <a:solidFill>
                  <a:schemeClr val="tx1"/>
                </a:solidFill>
                <a:latin typeface="+mn-lt"/>
              </a:rPr>
              <a:t>на 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2</a:t>
            </a:r>
            <a:r>
              <a:rPr lang="uk-UA" sz="2400" b="1" dirty="0">
                <a:solidFill>
                  <a:schemeClr val="tx1"/>
                </a:solidFill>
                <a:latin typeface="+mn-lt"/>
              </a:rPr>
              <a:t>6.09.20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2</a:t>
            </a:r>
            <a:r>
              <a:rPr lang="uk-UA" sz="2400" b="1" dirty="0">
                <a:solidFill>
                  <a:schemeClr val="tx1"/>
                </a:solidFill>
                <a:latin typeface="+mn-lt"/>
              </a:rPr>
              <a:t>3 р. </a:t>
            </a:r>
            <a:endParaRPr lang="ru-RU" sz="2400" b="1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57523552"/>
              </p:ext>
            </p:extLst>
          </p:nvPr>
        </p:nvGraphicFramePr>
        <p:xfrm>
          <a:off x="335360" y="2574924"/>
          <a:ext cx="3672408" cy="3539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85979922"/>
              </p:ext>
            </p:extLst>
          </p:nvPr>
        </p:nvGraphicFramePr>
        <p:xfrm>
          <a:off x="4223792" y="2574924"/>
          <a:ext cx="3528392" cy="3539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9408368" y="1678653"/>
            <a:ext cx="2376264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uk-UA" b="1" dirty="0"/>
              <a:t>101 Екологія,</a:t>
            </a:r>
          </a:p>
          <a:p>
            <a:r>
              <a:rPr lang="uk-UA" b="1" dirty="0"/>
              <a:t>201 Агрономія, ДФН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194706"/>
            <a:ext cx="1999544" cy="68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ижний колонтитул 3"/>
          <p:cNvSpPr txBox="1">
            <a:spLocks/>
          </p:cNvSpPr>
          <p:nvPr/>
        </p:nvSpPr>
        <p:spPr>
          <a:xfrm>
            <a:off x="5231904" y="404664"/>
            <a:ext cx="4320480" cy="57547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KARAZIN INSTITUTE OF ENVIRONMENTAL SCIENCES:</a:t>
            </a:r>
            <a:endParaRPr lang="uk-UA" sz="1200" b="1" dirty="0">
              <a:solidFill>
                <a:schemeClr val="accent4">
                  <a:lumMod val="60000"/>
                  <a:lumOff val="40000"/>
                </a:schemeClr>
              </a:solidFill>
              <a:cs typeface="Aharoni" panose="02010803020104030203" pitchFamily="2" charset="-79"/>
            </a:endParaRPr>
          </a:p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MODERN IN CLASSICS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graphicFrame>
        <p:nvGraphicFramePr>
          <p:cNvPr id="8" name="Объект 4">
            <a:extLst>
              <a:ext uri="{FF2B5EF4-FFF2-40B4-BE49-F238E27FC236}">
                <a16:creationId xmlns:a16="http://schemas.microsoft.com/office/drawing/2014/main" id="{6451A9BF-F12E-4A1E-BB80-7494ED01C3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5539803"/>
              </p:ext>
            </p:extLst>
          </p:nvPr>
        </p:nvGraphicFramePr>
        <p:xfrm>
          <a:off x="8158814" y="2574923"/>
          <a:ext cx="3528392" cy="3539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754544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767408" y="1412776"/>
            <a:ext cx="10515600" cy="792088"/>
          </a:xfrm>
        </p:spPr>
        <p:txBody>
          <a:bodyPr>
            <a:normAutofit fontScale="90000"/>
          </a:bodyPr>
          <a:lstStyle/>
          <a:p>
            <a:r>
              <a:rPr lang="uk-UA" sz="3200" b="1" dirty="0">
                <a:solidFill>
                  <a:schemeClr val="tx1"/>
                </a:solidFill>
                <a:latin typeface="+mn-lt"/>
              </a:rPr>
              <a:t>Контингент осіб, що навчаються на різних курсах </a:t>
            </a:r>
            <a:br>
              <a:rPr lang="en-US" sz="3200" b="1" dirty="0">
                <a:solidFill>
                  <a:schemeClr val="tx1"/>
                </a:solidFill>
                <a:latin typeface="+mn-lt"/>
              </a:rPr>
            </a:br>
            <a:r>
              <a:rPr lang="uk-UA" sz="2400" b="1" dirty="0">
                <a:solidFill>
                  <a:schemeClr val="tx1"/>
                </a:solidFill>
                <a:latin typeface="+mn-lt"/>
              </a:rPr>
              <a:t>на 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2</a:t>
            </a:r>
            <a:r>
              <a:rPr lang="uk-UA" sz="2400" b="1" dirty="0">
                <a:solidFill>
                  <a:schemeClr val="tx1"/>
                </a:solidFill>
                <a:latin typeface="+mn-lt"/>
              </a:rPr>
              <a:t>6.09.20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2</a:t>
            </a:r>
            <a:r>
              <a:rPr lang="uk-UA" sz="2400" b="1" dirty="0">
                <a:solidFill>
                  <a:schemeClr val="tx1"/>
                </a:solidFill>
                <a:latin typeface="+mn-lt"/>
              </a:rPr>
              <a:t>3 р. </a:t>
            </a:r>
            <a:endParaRPr lang="ru-RU" sz="2400" b="1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06987958"/>
              </p:ext>
            </p:extLst>
          </p:nvPr>
        </p:nvGraphicFramePr>
        <p:xfrm>
          <a:off x="1560475" y="2574924"/>
          <a:ext cx="3672408" cy="3539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09540467"/>
              </p:ext>
            </p:extLst>
          </p:nvPr>
        </p:nvGraphicFramePr>
        <p:xfrm>
          <a:off x="6420038" y="2574925"/>
          <a:ext cx="3528392" cy="3539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194706"/>
            <a:ext cx="1999544" cy="68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ижний колонтитул 3"/>
          <p:cNvSpPr txBox="1">
            <a:spLocks/>
          </p:cNvSpPr>
          <p:nvPr/>
        </p:nvSpPr>
        <p:spPr>
          <a:xfrm>
            <a:off x="5231904" y="404664"/>
            <a:ext cx="4320480" cy="57547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KARAZIN INSTITUTE OF ENVIRONMENTAL SCIENCES:</a:t>
            </a:r>
            <a:endParaRPr lang="uk-UA" sz="1200" b="1" dirty="0">
              <a:solidFill>
                <a:schemeClr val="accent4">
                  <a:lumMod val="60000"/>
                  <a:lumOff val="40000"/>
                </a:schemeClr>
              </a:solidFill>
              <a:cs typeface="Aharoni" panose="02010803020104030203" pitchFamily="2" charset="-79"/>
            </a:endParaRPr>
          </a:p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MODERN IN CLASSICS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9E984AD-458B-43BB-9E6B-C23267369B7C}"/>
              </a:ext>
            </a:extLst>
          </p:cNvPr>
          <p:cNvSpPr/>
          <p:nvPr/>
        </p:nvSpPr>
        <p:spPr>
          <a:xfrm>
            <a:off x="9408368" y="1817152"/>
            <a:ext cx="22875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uk-UA" b="1" dirty="0"/>
              <a:t>101 Екологія, ЗФН</a:t>
            </a:r>
          </a:p>
        </p:txBody>
      </p:sp>
    </p:spTree>
    <p:extLst>
      <p:ext uri="{BB962C8B-B14F-4D97-AF65-F5344CB8AC3E}">
        <p14:creationId xmlns:p14="http://schemas.microsoft.com/office/powerpoint/2010/main" val="340436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76058" y="1340768"/>
            <a:ext cx="9840422" cy="9864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latin typeface="+mn-lt"/>
              </a:rPr>
              <a:t>Контингент осіб, що навчаються </a:t>
            </a:r>
            <a:r>
              <a:rPr lang="ru-RU" sz="3200" b="1" dirty="0">
                <a:latin typeface="+mn-lt"/>
              </a:rPr>
              <a:t>за різними </a:t>
            </a:r>
            <a:r>
              <a:rPr lang="uk-UA" sz="3200" b="1" dirty="0">
                <a:latin typeface="+mn-lt"/>
              </a:rPr>
              <a:t>джерелами </a:t>
            </a:r>
            <a:r>
              <a:rPr lang="ru-RU" sz="3200" b="1" dirty="0">
                <a:latin typeface="+mn-lt"/>
              </a:rPr>
              <a:t>оплати  </a:t>
            </a:r>
            <a:r>
              <a:rPr lang="uk-UA" sz="2400" b="1" dirty="0">
                <a:latin typeface="+mn-lt"/>
              </a:rPr>
              <a:t>на </a:t>
            </a:r>
            <a:r>
              <a:rPr lang="en-US" sz="2400" b="1" dirty="0">
                <a:latin typeface="+mn-lt"/>
              </a:rPr>
              <a:t>2</a:t>
            </a:r>
            <a:r>
              <a:rPr lang="uk-UA" sz="2400" b="1" dirty="0">
                <a:latin typeface="+mn-lt"/>
              </a:rPr>
              <a:t>6.09.20</a:t>
            </a:r>
            <a:r>
              <a:rPr lang="en-US" sz="2400" b="1" dirty="0">
                <a:latin typeface="+mn-lt"/>
              </a:rPr>
              <a:t>2</a:t>
            </a:r>
            <a:r>
              <a:rPr lang="uk-UA" sz="2400" b="1" dirty="0">
                <a:latin typeface="+mn-lt"/>
              </a:rPr>
              <a:t>3 р. </a:t>
            </a:r>
            <a:endParaRPr lang="ru-RU" sz="2400" b="1" dirty="0">
              <a:latin typeface="+mn-lt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354515783"/>
              </p:ext>
            </p:extLst>
          </p:nvPr>
        </p:nvGraphicFramePr>
        <p:xfrm>
          <a:off x="576058" y="2327213"/>
          <a:ext cx="4367814" cy="2037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496023217"/>
              </p:ext>
            </p:extLst>
          </p:nvPr>
        </p:nvGraphicFramePr>
        <p:xfrm>
          <a:off x="566538" y="4365104"/>
          <a:ext cx="4392488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549604703"/>
              </p:ext>
            </p:extLst>
          </p:nvPr>
        </p:nvGraphicFramePr>
        <p:xfrm>
          <a:off x="6456040" y="2306253"/>
          <a:ext cx="4374692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048756936"/>
              </p:ext>
            </p:extLst>
          </p:nvPr>
        </p:nvGraphicFramePr>
        <p:xfrm>
          <a:off x="6456040" y="4437112"/>
          <a:ext cx="4398633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08" y="188639"/>
            <a:ext cx="1999544" cy="68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ижний колонтитул 3"/>
          <p:cNvSpPr txBox="1">
            <a:spLocks/>
          </p:cNvSpPr>
          <p:nvPr/>
        </p:nvSpPr>
        <p:spPr>
          <a:xfrm>
            <a:off x="5231904" y="404664"/>
            <a:ext cx="4320480" cy="57547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KARAZIN INSTITUTE OF ENVIRONMENTAL SCIENCES:</a:t>
            </a:r>
            <a:endParaRPr lang="uk-UA" sz="1200" b="1" dirty="0">
              <a:solidFill>
                <a:schemeClr val="accent4">
                  <a:lumMod val="60000"/>
                  <a:lumOff val="40000"/>
                </a:schemeClr>
              </a:solidFill>
              <a:cs typeface="Aharoni" panose="02010803020104030203" pitchFamily="2" charset="-79"/>
            </a:endParaRPr>
          </a:p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MODERN IN CLASSICS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33365514"/>
      </p:ext>
    </p:extLst>
  </p:cSld>
  <p:clrMapOvr>
    <a:masterClrMapping/>
  </p:clrMapOvr>
</p:sld>
</file>

<file path=ppt/theme/theme1.xml><?xml version="1.0" encoding="utf-8"?>
<a:theme xmlns:a="http://schemas.openxmlformats.org/drawingml/2006/main" name="Ecology 202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ology 2020" id="{C26E378C-0C2D-49BA-9D6B-9AE71A138794}" vid="{2920A883-9017-4726-9097-7B701A84103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Ecology 2020</Template>
  <TotalTime>1709</TotalTime>
  <Words>2318</Words>
  <Application>Microsoft Office PowerPoint</Application>
  <PresentationFormat>Широкий екран</PresentationFormat>
  <Paragraphs>361</Paragraphs>
  <Slides>25</Slides>
  <Notes>18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36" baseType="lpstr">
      <vt:lpstr>Aharoni</vt:lpstr>
      <vt:lpstr>Arial</vt:lpstr>
      <vt:lpstr>Arial Black</vt:lpstr>
      <vt:lpstr>Calibri</vt:lpstr>
      <vt:lpstr>Calibri Light</vt:lpstr>
      <vt:lpstr>CG Times (W1)</vt:lpstr>
      <vt:lpstr>Times New Roman</vt:lpstr>
      <vt:lpstr>Verdana</vt:lpstr>
      <vt:lpstr>Wingdings</vt:lpstr>
      <vt:lpstr>Wingdings 2</vt:lpstr>
      <vt:lpstr>Ecology 2020</vt:lpstr>
      <vt:lpstr>Підсумки роботи ННІ екології  у 2022-2023 н.р.  та пріоритетні завдання  на 2023-2024 н.р. </vt:lpstr>
      <vt:lpstr>Презентація PowerPoint</vt:lpstr>
      <vt:lpstr>Науково-педагогічні працівники    (штатні викладачі та сумісники)      на 26.09. 2023 р. (та на 01.10.2022 р.)</vt:lpstr>
      <vt:lpstr>Презентація PowerPoint</vt:lpstr>
      <vt:lpstr>Контингент осіб, що навчаються  на 26.09.2023 р. </vt:lpstr>
      <vt:lpstr>Контингент осіб, що навчаються  на 26.09.2023 р. </vt:lpstr>
      <vt:lpstr>Контингент осіб, що навчаються на різних курсах  на 26.09.2023 р. </vt:lpstr>
      <vt:lpstr>Контингент осіб, що навчаються на різних курсах  на 26.09.2023 р. </vt:lpstr>
      <vt:lpstr>Презентація PowerPoint</vt:lpstr>
      <vt:lpstr>Випуски бакалаврів та магістрів  за спеціальністю 101 «Екологія» у 2022–2023 н.р.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Міжнародні проекти у 2022 -2023 н.р.</vt:lpstr>
      <vt:lpstr>Презентація PowerPoint</vt:lpstr>
      <vt:lpstr>Презентація PowerPoint</vt:lpstr>
      <vt:lpstr>Презентація PowerPoint</vt:lpstr>
      <vt:lpstr>  ПРІОРИТЕТИ РОЗВИТКУ на 2023-2024 н.р.</vt:lpstr>
      <vt:lpstr>Презентація PowerPoint</vt:lpstr>
      <vt:lpstr>Презентація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</dc:creator>
  <cp:lastModifiedBy>Ганна Тітенко</cp:lastModifiedBy>
  <cp:revision>365</cp:revision>
  <dcterms:created xsi:type="dcterms:W3CDTF">2020-07-24T16:13:23Z</dcterms:created>
  <dcterms:modified xsi:type="dcterms:W3CDTF">2023-09-26T11:54:41Z</dcterms:modified>
</cp:coreProperties>
</file>